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1" r:id="rId11"/>
    <p:sldId id="268" r:id="rId12"/>
    <p:sldId id="262" r:id="rId13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86D"/>
    <a:srgbClr val="A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86" autoAdjust="0"/>
    <p:restoredTop sz="97481" autoAdjust="0"/>
  </p:normalViewPr>
  <p:slideViewPr>
    <p:cSldViewPr showGuides="1">
      <p:cViewPr>
        <p:scale>
          <a:sx n="81" d="100"/>
          <a:sy n="81" d="100"/>
        </p:scale>
        <p:origin x="2438" y="95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tableStyles.xml" Type="http://schemas.openxmlformats.org/officeDocument/2006/relationships/tableStyles" Id="rId18"></Relationship><Relationship Target="slides/slide2.xml" Type="http://schemas.openxmlformats.org/officeDocument/2006/relationships/slide" Id="rId3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theme/theme1.xml" Type="http://schemas.openxmlformats.org/officeDocument/2006/relationships/theme" Id="rId17"></Relationship><Relationship Target="slides/slide1.xml" Type="http://schemas.openxmlformats.org/officeDocument/2006/relationships/slide" Id="rId2"></Relationship><Relationship Target="viewProps.xml" Type="http://schemas.openxmlformats.org/officeDocument/2006/relationships/viewProps" Id="rId16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presProps.xml" Type="http://schemas.openxmlformats.org/officeDocument/2006/relationships/presProps" Id="rId15"></Relationship><Relationship Target="slides/slide9.xml" Type="http://schemas.openxmlformats.org/officeDocument/2006/relationships/slide" Id="rId10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notesMasters/notesMaster1.xml" Type="http://schemas.openxmlformats.org/officeDocument/2006/relationships/notesMaster" Id="rId14"></Relationship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25/10/2021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048794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.jp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4.tiff"/><Relationship Id="rId5" Type="http://schemas.openxmlformats.org/officeDocument/2006/relationships/image" Target="../media/image13.tiff"/><Relationship Id="rId4" Type="http://schemas.openxmlformats.org/officeDocument/2006/relationships/image" Target="../media/image12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8.jp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17.png"/><Relationship Id="rId11" Type="http://schemas.openxmlformats.org/officeDocument/2006/relationships/image" Target="../media/image6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slideLayout" Target="../slideLayouts/slideLayout2.xml"/><Relationship Id="rId7" Type="http://schemas.openxmlformats.org/officeDocument/2006/relationships/hyperlink" Target="mailto:comercializacion@csic.es" TargetMode="Externa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hyperlink" Target="mailto:jrdominguez@orgc.csic.es" TargetMode="External"/><Relationship Id="rId5" Type="http://schemas.openxmlformats.org/officeDocument/2006/relationships/hyperlink" Target="mailto:mdelgado@ipb.csic.e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10" Type="http://schemas.openxmlformats.org/officeDocument/2006/relationships/image" Target="../media/image6.png"/><Relationship Id="rId4" Type="http://schemas.openxmlformats.org/officeDocument/2006/relationships/image" Target="../media/image8.jpg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08165" y="6129634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403674" y="1122028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 dirty="0">
                <a:solidFill>
                  <a:srgbClr val="7B6967"/>
                </a:solidFill>
                <a:latin typeface="Tahoma" pitchFamily="34" charset="0"/>
              </a:rPr>
              <a:t>17 de noviembre de 2021</a:t>
            </a:r>
            <a:endParaRPr lang="es-ES" sz="1400" dirty="0"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69128" y="6021288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03411" y="2009129"/>
            <a:ext cx="10585175" cy="96159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 dirty="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1055440" y="2238895"/>
            <a:ext cx="98650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Therapeutic compositions of </a:t>
            </a:r>
            <a:r>
              <a:rPr lang="en-GB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cortistatin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for treating chronic fibrosis</a:t>
            </a:r>
            <a:endParaRPr lang="es-ES" sz="2400" b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128430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8CBE60C-1935-40B1-ABC5-18A464DA571C}"/>
              </a:ext>
            </a:extLst>
          </p:cNvPr>
          <p:cNvSpPr txBox="1"/>
          <p:nvPr/>
        </p:nvSpPr>
        <p:spPr>
          <a:xfrm>
            <a:off x="4423716" y="5066790"/>
            <a:ext cx="31925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Dr. Mario Delgado</a:t>
            </a:r>
            <a:endParaRPr lang="es-ES" dirty="0"/>
          </a:p>
        </p:txBody>
      </p:sp>
      <p:pic>
        <p:nvPicPr>
          <p:cNvPr id="1026" name="image4.jpg">
            <a:extLst>
              <a:ext uri="{FF2B5EF4-FFF2-40B4-BE49-F238E27FC236}">
                <a16:creationId xmlns:a16="http://schemas.microsoft.com/office/drawing/2014/main" id="{DDA8995A-2E52-4F06-BC68-8062A89F3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3" t="17166" r="10258" b="17593"/>
          <a:stretch>
            <a:fillRect/>
          </a:stretch>
        </p:blipFill>
        <p:spPr bwMode="auto">
          <a:xfrm>
            <a:off x="3831010" y="3227870"/>
            <a:ext cx="23050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1.png">
            <a:extLst>
              <a:ext uri="{FF2B5EF4-FFF2-40B4-BE49-F238E27FC236}">
                <a16:creationId xmlns:a16="http://schemas.microsoft.com/office/drawing/2014/main" id="{2115AF7F-E740-4A50-AF97-37B427AEB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47" y="3500153"/>
            <a:ext cx="1709738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97"/>
    </mc:Choice>
    <mc:Fallback xmlns="">
      <p:transition spd="slow" advTm="27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XXI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2927648" y="1628800"/>
            <a:ext cx="698477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2D686D"/>
                </a:solidFill>
              </a:rPr>
              <a:t>Content</a:t>
            </a:r>
          </a:p>
          <a:p>
            <a:endParaRPr lang="es-ES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1.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Institution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2.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Product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3. </a:t>
            </a:r>
            <a:r>
              <a:rPr lang="es-ES" sz="2000" dirty="0" err="1">
                <a:solidFill>
                  <a:srgbClr val="2D686D"/>
                </a:solidFill>
              </a:rPr>
              <a:t>Partnering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Opportunities</a:t>
            </a:r>
            <a:endParaRPr lang="es-ES" sz="200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7196E55-311C-4B46-8070-5AE222EAF687}"/>
              </a:ext>
            </a:extLst>
          </p:cNvPr>
          <p:cNvSpPr txBox="1"/>
          <p:nvPr/>
        </p:nvSpPr>
        <p:spPr>
          <a:xfrm>
            <a:off x="3215680" y="3068960"/>
            <a:ext cx="48965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2D686D"/>
                </a:solidFill>
              </a:rPr>
              <a:t>a) Target </a:t>
            </a:r>
            <a:r>
              <a:rPr lang="es-ES" dirty="0" err="1">
                <a:solidFill>
                  <a:srgbClr val="2D686D"/>
                </a:solidFill>
              </a:rPr>
              <a:t>Indications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c) </a:t>
            </a:r>
            <a:r>
              <a:rPr lang="es-ES" dirty="0" err="1">
                <a:solidFill>
                  <a:srgbClr val="2D686D"/>
                </a:solidFill>
              </a:rPr>
              <a:t>Differential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features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facing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market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d) </a:t>
            </a:r>
            <a:r>
              <a:rPr lang="es-ES" dirty="0" err="1">
                <a:solidFill>
                  <a:srgbClr val="2D686D"/>
                </a:solidFill>
              </a:rPr>
              <a:t>Current</a:t>
            </a:r>
            <a:r>
              <a:rPr lang="es-ES" dirty="0">
                <a:solidFill>
                  <a:srgbClr val="2D686D"/>
                </a:solidFill>
              </a:rPr>
              <a:t> status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development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e) IPR </a:t>
            </a:r>
            <a:r>
              <a:rPr lang="es-ES" dirty="0" err="1">
                <a:solidFill>
                  <a:srgbClr val="2D686D"/>
                </a:solidFill>
              </a:rPr>
              <a:t>protection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f) </a:t>
            </a:r>
            <a:r>
              <a:rPr lang="es-ES" dirty="0" err="1">
                <a:solidFill>
                  <a:srgbClr val="2D686D"/>
                </a:solidFill>
              </a:rPr>
              <a:t>Pitfalls</a:t>
            </a:r>
            <a:r>
              <a:rPr lang="es-ES" dirty="0">
                <a:solidFill>
                  <a:srgbClr val="2D686D"/>
                </a:solidFill>
              </a:rPr>
              <a:t> &amp; </a:t>
            </a:r>
            <a:r>
              <a:rPr lang="es-ES" dirty="0" err="1">
                <a:solidFill>
                  <a:srgbClr val="2D686D"/>
                </a:solidFill>
              </a:rPr>
              <a:t>Risks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to</a:t>
            </a:r>
            <a:r>
              <a:rPr lang="es-ES" dirty="0">
                <a:solidFill>
                  <a:srgbClr val="2D686D"/>
                </a:solidFill>
              </a:rPr>
              <a:t> be </a:t>
            </a:r>
            <a:r>
              <a:rPr lang="es-ES" dirty="0" err="1">
                <a:solidFill>
                  <a:srgbClr val="2D686D"/>
                </a:solidFill>
              </a:rPr>
              <a:t>considered</a:t>
            </a:r>
            <a:endParaRPr lang="es-ES" dirty="0">
              <a:solidFill>
                <a:srgbClr val="2D686D"/>
              </a:solidFill>
            </a:endParaRPr>
          </a:p>
        </p:txBody>
      </p:sp>
      <p:pic>
        <p:nvPicPr>
          <p:cNvPr id="2" name="1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03"/>
    </mc:Choice>
    <mc:Fallback xmlns="">
      <p:transition spd="slow" advTm="29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1371" y="116632"/>
            <a:ext cx="10972800" cy="1143000"/>
          </a:xfrm>
        </p:spPr>
        <p:txBody>
          <a:bodyPr/>
          <a:lstStyle/>
          <a:p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Chronic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fibrotic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diseases</a:t>
            </a:r>
            <a:endParaRPr lang="es-E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31371" y="1207294"/>
            <a:ext cx="11521280" cy="4525963"/>
          </a:xfrm>
        </p:spPr>
        <p:txBody>
          <a:bodyPr>
            <a:normAutofit/>
          </a:bodyPr>
          <a:lstStyle/>
          <a:p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Progressive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chronic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fibrosis </a:t>
            </a:r>
            <a:r>
              <a:rPr lang="es-ES" sz="2400" b="1" dirty="0" err="1"/>
              <a:t>affects</a:t>
            </a:r>
            <a:r>
              <a:rPr lang="es-ES" sz="2400" b="1" dirty="0"/>
              <a:t> vital </a:t>
            </a:r>
            <a:r>
              <a:rPr lang="es-ES" sz="2400" b="1" dirty="0" err="1"/>
              <a:t>organs</a:t>
            </a:r>
            <a:r>
              <a:rPr lang="es-ES" sz="2400" b="1" dirty="0"/>
              <a:t> (</a:t>
            </a:r>
            <a:r>
              <a:rPr lang="es-ES" sz="2400" b="1" dirty="0" err="1"/>
              <a:t>lung</a:t>
            </a:r>
            <a:r>
              <a:rPr lang="es-ES" sz="2400" b="1" dirty="0"/>
              <a:t>, </a:t>
            </a:r>
            <a:r>
              <a:rPr lang="es-ES" sz="2400" b="1" dirty="0" err="1"/>
              <a:t>kidney</a:t>
            </a:r>
            <a:r>
              <a:rPr lang="es-ES" sz="2400" b="1" dirty="0"/>
              <a:t>, </a:t>
            </a:r>
            <a:r>
              <a:rPr lang="es-ES" sz="2400" b="1" dirty="0" err="1"/>
              <a:t>heart</a:t>
            </a:r>
            <a:r>
              <a:rPr lang="es-ES" sz="2400" b="1" dirty="0"/>
              <a:t> and </a:t>
            </a:r>
            <a:r>
              <a:rPr lang="es-ES" sz="2400" b="1" dirty="0" err="1"/>
              <a:t>liver</a:t>
            </a:r>
            <a:r>
              <a:rPr lang="es-ES" sz="2400" b="1" dirty="0"/>
              <a:t>) and </a:t>
            </a:r>
            <a:r>
              <a:rPr lang="es-ES" sz="2400" b="1" dirty="0" err="1"/>
              <a:t>is</a:t>
            </a:r>
            <a:r>
              <a:rPr lang="es-ES" sz="2400" b="1" dirty="0"/>
              <a:t> a </a:t>
            </a:r>
            <a:r>
              <a:rPr lang="es-ES" sz="2400" b="1" dirty="0" err="1"/>
              <a:t>major</a:t>
            </a:r>
            <a:r>
              <a:rPr lang="es-ES" sz="2400" b="1" dirty="0"/>
              <a:t> cause of </a:t>
            </a:r>
            <a:r>
              <a:rPr lang="es-ES" sz="2400" b="1" dirty="0" err="1"/>
              <a:t>many</a:t>
            </a:r>
            <a:r>
              <a:rPr lang="es-ES" sz="2400" b="1" dirty="0"/>
              <a:t> </a:t>
            </a:r>
            <a:r>
              <a:rPr lang="es-ES" sz="2400" b="1" dirty="0" err="1"/>
              <a:t>chronic</a:t>
            </a:r>
            <a:r>
              <a:rPr lang="es-ES" sz="2400" b="1" dirty="0"/>
              <a:t> </a:t>
            </a:r>
            <a:r>
              <a:rPr lang="es-ES" sz="2400" b="1" dirty="0" err="1"/>
              <a:t>disorders</a:t>
            </a:r>
            <a:r>
              <a:rPr lang="es-ES" sz="2400" b="1" dirty="0"/>
              <a:t>: </a:t>
            </a:r>
            <a:r>
              <a:rPr lang="es-ES" sz="2400" b="1" dirty="0" err="1"/>
              <a:t>heart</a:t>
            </a:r>
            <a:r>
              <a:rPr lang="es-ES" sz="2400" b="1" dirty="0"/>
              <a:t> </a:t>
            </a:r>
            <a:r>
              <a:rPr lang="es-ES" sz="2400" b="1" dirty="0" err="1"/>
              <a:t>attack</a:t>
            </a:r>
            <a:r>
              <a:rPr lang="es-ES" sz="2400" b="1" dirty="0"/>
              <a:t>, </a:t>
            </a:r>
            <a:r>
              <a:rPr lang="es-ES" sz="2400" b="1" dirty="0" err="1"/>
              <a:t>cirrhosis</a:t>
            </a:r>
            <a:r>
              <a:rPr lang="es-ES" sz="2400" b="1" dirty="0"/>
              <a:t>, </a:t>
            </a:r>
            <a:r>
              <a:rPr lang="es-ES" sz="2400" b="1" dirty="0" err="1"/>
              <a:t>pulmonary</a:t>
            </a:r>
            <a:r>
              <a:rPr lang="es-ES" sz="2400" b="1" dirty="0"/>
              <a:t> </a:t>
            </a:r>
            <a:r>
              <a:rPr lang="es-ES" sz="2400" b="1" dirty="0" err="1"/>
              <a:t>hypertension</a:t>
            </a:r>
            <a:r>
              <a:rPr lang="es-ES" sz="2400" b="1" dirty="0"/>
              <a:t> and </a:t>
            </a:r>
            <a:r>
              <a:rPr lang="es-ES" sz="2400" b="1" dirty="0" err="1"/>
              <a:t>kidney</a:t>
            </a:r>
            <a:r>
              <a:rPr lang="es-ES" sz="2400" b="1" dirty="0"/>
              <a:t> </a:t>
            </a:r>
            <a:r>
              <a:rPr lang="es-ES" sz="2400" b="1" dirty="0" err="1"/>
              <a:t>failure</a:t>
            </a:r>
            <a:r>
              <a:rPr lang="es-ES" sz="2400" b="1" dirty="0"/>
              <a:t>.</a:t>
            </a:r>
          </a:p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Poor prognosis </a:t>
            </a:r>
            <a:r>
              <a:rPr lang="es-ES" sz="2400" b="1" dirty="0"/>
              <a:t>in </a:t>
            </a:r>
            <a:r>
              <a:rPr lang="es-ES" sz="2400" b="1" dirty="0" err="1"/>
              <a:t>patients</a:t>
            </a:r>
            <a:r>
              <a:rPr lang="es-ES" sz="2400" b="1" dirty="0"/>
              <a:t> </a:t>
            </a:r>
            <a:r>
              <a:rPr lang="es-ES" sz="2400" b="1" dirty="0" err="1"/>
              <a:t>with</a:t>
            </a:r>
            <a:r>
              <a:rPr lang="es-ES" sz="2400" b="1" dirty="0"/>
              <a:t> </a:t>
            </a:r>
            <a:r>
              <a:rPr lang="es-ES" sz="2400" b="1" dirty="0" err="1"/>
              <a:t>unsolved</a:t>
            </a:r>
            <a:r>
              <a:rPr lang="es-ES" sz="2400" b="1" dirty="0"/>
              <a:t> </a:t>
            </a:r>
            <a:r>
              <a:rPr lang="es-ES" sz="2400" b="1" dirty="0" err="1"/>
              <a:t>chronic</a:t>
            </a:r>
            <a:r>
              <a:rPr lang="es-ES" sz="2400" b="1" dirty="0"/>
              <a:t> fibrosis (i.e. </a:t>
            </a:r>
            <a:r>
              <a:rPr lang="es-ES" sz="2400" b="1" dirty="0" err="1"/>
              <a:t>idiopathic</a:t>
            </a:r>
            <a:r>
              <a:rPr lang="es-ES" sz="2400" b="1" dirty="0"/>
              <a:t> </a:t>
            </a:r>
            <a:r>
              <a:rPr lang="es-ES" sz="2400" b="1" dirty="0" err="1"/>
              <a:t>pulmonary</a:t>
            </a:r>
            <a:r>
              <a:rPr lang="es-ES" sz="2400" b="1" dirty="0"/>
              <a:t> fibrosis, </a:t>
            </a:r>
            <a:r>
              <a:rPr lang="es-ES" sz="2400" b="1" dirty="0" err="1"/>
              <a:t>liver</a:t>
            </a:r>
            <a:r>
              <a:rPr lang="es-ES" sz="2400" b="1" dirty="0"/>
              <a:t> </a:t>
            </a:r>
            <a:r>
              <a:rPr lang="es-ES" sz="2400" b="1" dirty="0" err="1"/>
              <a:t>diseases</a:t>
            </a:r>
            <a:r>
              <a:rPr lang="es-ES" sz="2400" b="1" dirty="0"/>
              <a:t> </a:t>
            </a:r>
            <a:r>
              <a:rPr lang="es-ES" sz="2400" b="1" dirty="0" err="1"/>
              <a:t>or</a:t>
            </a:r>
            <a:r>
              <a:rPr lang="es-ES" sz="2400" b="1" dirty="0"/>
              <a:t> SARS-Cov2).</a:t>
            </a:r>
          </a:p>
          <a:p>
            <a:r>
              <a:rPr lang="es-ES" sz="2400" b="1" dirty="0" err="1"/>
              <a:t>Chronic</a:t>
            </a:r>
            <a:r>
              <a:rPr lang="es-ES" sz="2400" b="1" dirty="0"/>
              <a:t> </a:t>
            </a:r>
            <a:r>
              <a:rPr lang="es-ES" sz="2400" b="1" dirty="0" err="1"/>
              <a:t>fibrotic</a:t>
            </a:r>
            <a:r>
              <a:rPr lang="es-ES" sz="2400" b="1" dirty="0"/>
              <a:t> </a:t>
            </a:r>
            <a:r>
              <a:rPr lang="es-ES" sz="2400" b="1" dirty="0" err="1"/>
              <a:t>diseases</a:t>
            </a:r>
            <a:r>
              <a:rPr lang="es-ES" sz="2400" b="1" dirty="0"/>
              <a:t>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cause</a:t>
            </a:r>
            <a:r>
              <a:rPr lang="es-ES" sz="2400" b="1" dirty="0"/>
              <a:t>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1/3 of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deaths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in occidental </a:t>
            </a:r>
            <a:r>
              <a:rPr lang="es-ES" sz="2400" b="1" dirty="0" err="1"/>
              <a:t>countries</a:t>
            </a:r>
            <a:r>
              <a:rPr lang="es-ES" sz="2400" b="1" dirty="0"/>
              <a:t>. </a:t>
            </a:r>
          </a:p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No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effective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therapies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tx2"/>
                </a:solidFill>
              </a:rPr>
              <a:t>for</a:t>
            </a:r>
            <a:r>
              <a:rPr lang="es-ES" sz="2400" b="1" dirty="0">
                <a:solidFill>
                  <a:schemeClr val="tx2"/>
                </a:solidFill>
              </a:rPr>
              <a:t> </a:t>
            </a:r>
            <a:r>
              <a:rPr lang="es-ES" sz="2400" b="1" dirty="0" err="1">
                <a:solidFill>
                  <a:schemeClr val="tx2"/>
                </a:solidFill>
              </a:rPr>
              <a:t>treating</a:t>
            </a:r>
            <a:r>
              <a:rPr lang="es-ES" sz="2400" b="1" dirty="0">
                <a:solidFill>
                  <a:schemeClr val="tx2"/>
                </a:solidFill>
              </a:rPr>
              <a:t> </a:t>
            </a:r>
            <a:r>
              <a:rPr lang="es-ES" sz="2400" b="1" dirty="0" err="1">
                <a:solidFill>
                  <a:schemeClr val="tx2"/>
                </a:solidFill>
              </a:rPr>
              <a:t>fibrotic</a:t>
            </a:r>
            <a:r>
              <a:rPr lang="es-ES" sz="2400" b="1" dirty="0">
                <a:solidFill>
                  <a:schemeClr val="tx2"/>
                </a:solidFill>
              </a:rPr>
              <a:t> </a:t>
            </a:r>
            <a:r>
              <a:rPr lang="es-ES" sz="2400" b="1" dirty="0" err="1">
                <a:solidFill>
                  <a:schemeClr val="tx2"/>
                </a:solidFill>
              </a:rPr>
              <a:t>disorders</a:t>
            </a:r>
            <a:r>
              <a:rPr lang="es-ES" sz="2400" b="1" dirty="0">
                <a:solidFill>
                  <a:schemeClr val="tx2"/>
                </a:solidFill>
              </a:rPr>
              <a:t>. </a:t>
            </a:r>
          </a:p>
        </p:txBody>
      </p:sp>
      <p:pic>
        <p:nvPicPr>
          <p:cNvPr id="1026" name="Picture 2" descr="Fibrosis pulmonar: causas, síntomas y tratamien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592" y="4509120"/>
            <a:ext cx="5128685" cy="216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4.jpg"/>
          <p:cNvPicPr/>
          <p:nvPr/>
        </p:nvPicPr>
        <p:blipFill rotWithShape="1">
          <a:blip r:embed="rId5"/>
          <a:srcRect l="25250" t="58567" r="10258" b="17593"/>
          <a:stretch/>
        </p:blipFill>
        <p:spPr>
          <a:xfrm>
            <a:off x="9670512" y="6352857"/>
            <a:ext cx="2532189" cy="490963"/>
          </a:xfrm>
          <a:prstGeom prst="rect">
            <a:avLst/>
          </a:prstGeom>
          <a:ln/>
        </p:spPr>
      </p:pic>
      <p:pic>
        <p:nvPicPr>
          <p:cNvPr id="8" name="image1.png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58260" y="6333778"/>
            <a:ext cx="1872208" cy="523808"/>
          </a:xfrm>
          <a:prstGeom prst="rect">
            <a:avLst/>
          </a:prstGeom>
          <a:ln/>
        </p:spPr>
      </p:pic>
      <p:pic>
        <p:nvPicPr>
          <p:cNvPr id="4" name="3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3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27"/>
    </mc:Choice>
    <mc:Fallback xmlns="">
      <p:transition spd="slow" advTm="63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339" y="197768"/>
            <a:ext cx="10972800" cy="1143000"/>
          </a:xfrm>
        </p:spPr>
        <p:txBody>
          <a:bodyPr>
            <a:normAutofit/>
          </a:bodyPr>
          <a:lstStyle/>
          <a:p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Cortistatin: a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potent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antifibrotic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factor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510480" y="1628800"/>
            <a:ext cx="10972800" cy="4525963"/>
          </a:xfrm>
        </p:spPr>
        <p:txBody>
          <a:bodyPr>
            <a:normAutofit/>
          </a:bodyPr>
          <a:lstStyle/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Cortistatin</a:t>
            </a:r>
            <a:r>
              <a:rPr lang="es-ES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s-ES" sz="2400" b="1" dirty="0" err="1"/>
              <a:t>is</a:t>
            </a:r>
            <a:r>
              <a:rPr lang="es-ES" sz="2400" b="1" dirty="0"/>
              <a:t> </a:t>
            </a:r>
            <a:r>
              <a:rPr lang="es-ES" sz="2400" b="1" dirty="0" err="1"/>
              <a:t>an</a:t>
            </a:r>
            <a:r>
              <a:rPr lang="es-ES" sz="2400" b="1" dirty="0"/>
              <a:t>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anti-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inflammatory</a:t>
            </a:r>
            <a:r>
              <a:rPr lang="es-ES" sz="2400" b="1" dirty="0"/>
              <a:t> and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anti-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fibrotic</a:t>
            </a:r>
            <a:r>
              <a:rPr lang="es-ES" sz="2400" b="1" dirty="0"/>
              <a:t> factor </a:t>
            </a:r>
            <a:r>
              <a:rPr lang="es-ES" sz="2400" b="1" dirty="0" err="1"/>
              <a:t>that</a:t>
            </a:r>
            <a:r>
              <a:rPr lang="es-ES" sz="2400" b="1" dirty="0"/>
              <a:t> </a:t>
            </a:r>
            <a:r>
              <a:rPr lang="es-ES" sz="2400" b="1" dirty="0" err="1"/>
              <a:t>is</a:t>
            </a:r>
            <a:r>
              <a:rPr lang="es-ES" sz="2400" b="1" dirty="0"/>
              <a:t> </a:t>
            </a:r>
            <a:r>
              <a:rPr lang="es-ES" sz="2400" b="1" dirty="0" err="1"/>
              <a:t>produced</a:t>
            </a:r>
            <a:r>
              <a:rPr lang="es-ES" sz="2400" b="1" dirty="0"/>
              <a:t> </a:t>
            </a:r>
            <a:r>
              <a:rPr lang="es-ES" sz="2400" b="1" dirty="0" err="1"/>
              <a:t>by</a:t>
            </a:r>
            <a:r>
              <a:rPr lang="es-ES" sz="2400" b="1" dirty="0"/>
              <a:t> </a:t>
            </a:r>
            <a:r>
              <a:rPr lang="es-ES" sz="2400" b="1" dirty="0" err="1"/>
              <a:t>our</a:t>
            </a:r>
            <a:r>
              <a:rPr lang="es-ES" sz="2400" b="1" dirty="0"/>
              <a:t> </a:t>
            </a:r>
            <a:r>
              <a:rPr lang="es-ES" sz="2400" b="1" dirty="0" err="1"/>
              <a:t>organism</a:t>
            </a:r>
            <a:r>
              <a:rPr lang="es-ES" sz="2400" b="1" dirty="0"/>
              <a:t>.</a:t>
            </a:r>
          </a:p>
          <a:p>
            <a:pPr marL="0" indent="0">
              <a:buNone/>
            </a:pPr>
            <a:endParaRPr lang="es-ES" sz="2400" b="1" dirty="0"/>
          </a:p>
          <a:p>
            <a:r>
              <a:rPr lang="es-ES" sz="2400" b="1" dirty="0"/>
              <a:t>Cortistatin </a:t>
            </a:r>
            <a:r>
              <a:rPr lang="es-ES" sz="2400" b="1" dirty="0" err="1"/>
              <a:t>significantly</a:t>
            </a:r>
            <a:r>
              <a:rPr lang="es-ES" sz="2400" b="1" dirty="0"/>
              <a:t>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reduces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mortality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and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disease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severity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in </a:t>
            </a:r>
            <a:r>
              <a:rPr lang="es-ES" sz="2400" b="1" dirty="0" err="1"/>
              <a:t>various</a:t>
            </a:r>
            <a:r>
              <a:rPr lang="es-ES" sz="2400" b="1" dirty="0"/>
              <a:t> </a:t>
            </a:r>
            <a:r>
              <a:rPr lang="es-ES" sz="2400" b="1" dirty="0" err="1"/>
              <a:t>preclinical</a:t>
            </a:r>
            <a:r>
              <a:rPr lang="es-ES" sz="2400" b="1" dirty="0"/>
              <a:t> </a:t>
            </a:r>
            <a:r>
              <a:rPr lang="es-ES" sz="2400" b="1" dirty="0" err="1"/>
              <a:t>models</a:t>
            </a:r>
            <a:r>
              <a:rPr lang="es-ES" sz="2400" b="1" dirty="0"/>
              <a:t> of </a:t>
            </a:r>
            <a:r>
              <a:rPr lang="es-ES" sz="2400" b="1" dirty="0" err="1"/>
              <a:t>pulmonary</a:t>
            </a:r>
            <a:r>
              <a:rPr lang="es-ES" sz="2400" b="1" dirty="0"/>
              <a:t>, </a:t>
            </a:r>
            <a:r>
              <a:rPr lang="es-ES" sz="2400" b="1" dirty="0" err="1"/>
              <a:t>hepatic</a:t>
            </a:r>
            <a:r>
              <a:rPr lang="es-ES" sz="2400" b="1" dirty="0"/>
              <a:t>, </a:t>
            </a:r>
            <a:r>
              <a:rPr lang="es-ES" sz="2400" b="1" dirty="0" err="1"/>
              <a:t>cardiac</a:t>
            </a:r>
            <a:r>
              <a:rPr lang="es-ES" sz="2400" b="1" dirty="0"/>
              <a:t> and skin fibrosis. </a:t>
            </a:r>
          </a:p>
        </p:txBody>
      </p:sp>
      <p:pic>
        <p:nvPicPr>
          <p:cNvPr id="6" name="Picture 2" descr="Identifican posible blanco para tratar la fibrosis cardía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435" y="4509120"/>
            <a:ext cx="529294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7" t="45833" r="39762" b="21230"/>
          <a:stretch/>
        </p:blipFill>
        <p:spPr bwMode="auto">
          <a:xfrm>
            <a:off x="6812037" y="4356828"/>
            <a:ext cx="4699843" cy="210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4.jpg"/>
          <p:cNvPicPr/>
          <p:nvPr/>
        </p:nvPicPr>
        <p:blipFill rotWithShape="1">
          <a:blip r:embed="rId6"/>
          <a:srcRect l="25250" t="58567" r="10258" b="17593"/>
          <a:stretch/>
        </p:blipFill>
        <p:spPr>
          <a:xfrm>
            <a:off x="9659811" y="6366158"/>
            <a:ext cx="2532189" cy="490963"/>
          </a:xfrm>
          <a:prstGeom prst="rect">
            <a:avLst/>
          </a:prstGeom>
          <a:ln/>
        </p:spPr>
      </p:pic>
      <p:pic>
        <p:nvPicPr>
          <p:cNvPr id="8" name="image1.png"/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71331" y="6321250"/>
            <a:ext cx="1872208" cy="523808"/>
          </a:xfrm>
          <a:prstGeom prst="rect">
            <a:avLst/>
          </a:prstGeom>
          <a:ln/>
        </p:spPr>
      </p:pic>
      <p:pic>
        <p:nvPicPr>
          <p:cNvPr id="3" name="2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6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45"/>
    </mc:Choice>
    <mc:Fallback xmlns="">
      <p:transition spd="slow" advTm="35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ario delgado\Desktop\Trabajos ejecucion\Paper Fibrosis Hepatica\Hepathology\files to send\Figure 5 Sigma.ti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39" t="3796" b="18392"/>
          <a:stretch/>
        </p:blipFill>
        <p:spPr bwMode="auto">
          <a:xfrm>
            <a:off x="8472264" y="668215"/>
            <a:ext cx="2699320" cy="589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760296" y="6525344"/>
            <a:ext cx="34918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b="1" i="1" dirty="0" err="1">
                <a:solidFill>
                  <a:prstClr val="black"/>
                </a:solidFill>
              </a:rPr>
              <a:t>Benitez</a:t>
            </a:r>
            <a:r>
              <a:rPr lang="es-ES" sz="1200" b="1" i="1" dirty="0">
                <a:solidFill>
                  <a:prstClr val="black"/>
                </a:solidFill>
              </a:rPr>
              <a:t> et al. Br J </a:t>
            </a:r>
            <a:r>
              <a:rPr lang="es-ES" sz="1200" b="1" i="1" dirty="0" err="1">
                <a:solidFill>
                  <a:prstClr val="black"/>
                </a:solidFill>
              </a:rPr>
              <a:t>Pharmacol</a:t>
            </a:r>
            <a:r>
              <a:rPr lang="es-ES" sz="1200" b="1" i="1" dirty="0">
                <a:solidFill>
                  <a:prstClr val="black"/>
                </a:solidFill>
              </a:rPr>
              <a:t> 2021</a:t>
            </a:r>
            <a:endParaRPr lang="es-ES" sz="1200" i="1" dirty="0">
              <a:solidFill>
                <a:prstClr val="black"/>
              </a:solidFill>
            </a:endParaRPr>
          </a:p>
        </p:txBody>
      </p:sp>
      <p:pic>
        <p:nvPicPr>
          <p:cNvPr id="6" name="Picture 2" descr="C:\Users\mario delgado\Desktop\Trabajos ejecucion\paper lung fibrosis\Sclerodermia\Figures\Fig 5.t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6" r="16718" b="35628"/>
          <a:stretch/>
        </p:blipFill>
        <p:spPr bwMode="auto">
          <a:xfrm>
            <a:off x="4871864" y="611415"/>
            <a:ext cx="3505200" cy="3105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159896" y="3633908"/>
            <a:ext cx="38884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b="1" i="1" dirty="0">
                <a:solidFill>
                  <a:prstClr val="black"/>
                </a:solidFill>
              </a:rPr>
              <a:t>Barriga et al. </a:t>
            </a:r>
            <a:r>
              <a:rPr lang="es-ES" sz="1200" b="1" i="1" dirty="0" err="1">
                <a:solidFill>
                  <a:prstClr val="black"/>
                </a:solidFill>
              </a:rPr>
              <a:t>Neuroendocrinol</a:t>
            </a:r>
            <a:r>
              <a:rPr lang="es-ES" sz="1200" b="1" i="1" dirty="0">
                <a:solidFill>
                  <a:prstClr val="black"/>
                </a:solidFill>
              </a:rPr>
              <a:t> 2021</a:t>
            </a:r>
            <a:endParaRPr lang="es-ES" sz="1200" i="1" dirty="0">
              <a:solidFill>
                <a:prstClr val="black"/>
              </a:solidFill>
            </a:endParaRPr>
          </a:p>
        </p:txBody>
      </p:sp>
      <p:pic>
        <p:nvPicPr>
          <p:cNvPr id="8" name="Picture 2" descr="C:\Users\mario delgado\Desktop\Trabajos ejecucion\paper lung fibrosis\Br J Pharmacol\revised version\Figures new\Figure 7.ti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25" t="44444" r="10549" b="20150"/>
          <a:stretch/>
        </p:blipFill>
        <p:spPr bwMode="auto">
          <a:xfrm>
            <a:off x="347352" y="611415"/>
            <a:ext cx="4380496" cy="48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969712" y="5372526"/>
            <a:ext cx="34918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b="1" i="1" dirty="0">
                <a:solidFill>
                  <a:prstClr val="black"/>
                </a:solidFill>
              </a:rPr>
              <a:t>Barriga et al. Br J </a:t>
            </a:r>
            <a:r>
              <a:rPr lang="es-ES" sz="1200" b="1" i="1" dirty="0" err="1">
                <a:solidFill>
                  <a:prstClr val="black"/>
                </a:solidFill>
              </a:rPr>
              <a:t>Pharmacol</a:t>
            </a:r>
            <a:r>
              <a:rPr lang="es-ES" sz="1200" b="1" i="1" dirty="0">
                <a:solidFill>
                  <a:prstClr val="black"/>
                </a:solidFill>
              </a:rPr>
              <a:t> 2021</a:t>
            </a:r>
            <a:endParaRPr lang="es-ES" sz="1200" i="1" dirty="0">
              <a:solidFill>
                <a:prstClr val="black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246203" y="284584"/>
            <a:ext cx="3491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600" b="1" i="1" dirty="0" err="1">
                <a:solidFill>
                  <a:prstClr val="black"/>
                </a:solidFill>
              </a:rPr>
              <a:t>Pulmonary</a:t>
            </a:r>
            <a:r>
              <a:rPr lang="es-ES" sz="1600" b="1" i="1" dirty="0">
                <a:solidFill>
                  <a:prstClr val="black"/>
                </a:solidFill>
              </a:rPr>
              <a:t> Fibrosis</a:t>
            </a:r>
            <a:endParaRPr lang="es-ES" sz="1600" i="1" dirty="0">
              <a:solidFill>
                <a:prstClr val="black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735960" y="272861"/>
            <a:ext cx="3491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600" b="1" i="1" dirty="0">
                <a:solidFill>
                  <a:prstClr val="black"/>
                </a:solidFill>
              </a:rPr>
              <a:t>Dermal Fibrosis</a:t>
            </a:r>
            <a:endParaRPr lang="es-ES" sz="1600" i="1" dirty="0">
              <a:solidFill>
                <a:prstClr val="black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9372872" y="282134"/>
            <a:ext cx="3491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600" b="1" i="1" dirty="0" err="1">
                <a:solidFill>
                  <a:prstClr val="black"/>
                </a:solidFill>
              </a:rPr>
              <a:t>Liver</a:t>
            </a:r>
            <a:r>
              <a:rPr lang="es-ES" sz="1600" b="1" i="1" dirty="0">
                <a:solidFill>
                  <a:prstClr val="black"/>
                </a:solidFill>
              </a:rPr>
              <a:t> Fibrosis</a:t>
            </a:r>
            <a:endParaRPr lang="es-ES" sz="1600" i="1" dirty="0">
              <a:solidFill>
                <a:prstClr val="black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56240" y="6237312"/>
            <a:ext cx="648072" cy="3260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78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77"/>
    </mc:Choice>
    <mc:Fallback xmlns="">
      <p:transition spd="slow" advTm="49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339" y="19776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Cortistatin: a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potent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antiinflammatory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and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antifibrotic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factor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609600" y="1639341"/>
            <a:ext cx="10972800" cy="4525963"/>
          </a:xfrm>
        </p:spPr>
        <p:txBody>
          <a:bodyPr>
            <a:normAutofit/>
          </a:bodyPr>
          <a:lstStyle/>
          <a:p>
            <a:r>
              <a:rPr lang="es-ES" sz="2400" b="1" dirty="0"/>
              <a:t>Cortistatin targets </a:t>
            </a:r>
            <a:r>
              <a:rPr lang="es-ES" sz="2400" b="1" dirty="0" err="1"/>
              <a:t>the</a:t>
            </a:r>
            <a:r>
              <a:rPr lang="es-ES" sz="2400" b="1" dirty="0"/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two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main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components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of </a:t>
            </a:r>
            <a:r>
              <a:rPr lang="es-ES" sz="2400" b="1" dirty="0" err="1"/>
              <a:t>the</a:t>
            </a:r>
            <a:r>
              <a:rPr lang="es-ES" sz="2400" b="1" dirty="0"/>
              <a:t> </a:t>
            </a:r>
            <a:r>
              <a:rPr lang="es-ES" sz="2400" b="1" dirty="0" err="1"/>
              <a:t>fibrotic</a:t>
            </a:r>
            <a:r>
              <a:rPr lang="es-ES" sz="2400" b="1" dirty="0"/>
              <a:t> </a:t>
            </a:r>
            <a:r>
              <a:rPr lang="es-ES" sz="2400" b="1" dirty="0" err="1"/>
              <a:t>disease</a:t>
            </a:r>
            <a:r>
              <a:rPr lang="es-ES" sz="2400" b="1" dirty="0"/>
              <a:t>:</a:t>
            </a:r>
          </a:p>
          <a:p>
            <a:pPr marL="0" indent="0">
              <a:buNone/>
            </a:pPr>
            <a:r>
              <a:rPr lang="es-ES" sz="2400" b="1" dirty="0"/>
              <a:t>- </a:t>
            </a:r>
            <a:r>
              <a:rPr lang="es-ES" sz="2400" b="1" dirty="0" err="1"/>
              <a:t>chronic</a:t>
            </a:r>
            <a:r>
              <a:rPr lang="es-ES" sz="2400" b="1" dirty="0"/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inflammatory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response,</a:t>
            </a:r>
          </a:p>
          <a:p>
            <a:pPr marL="0" indent="0">
              <a:buNone/>
            </a:pPr>
            <a:r>
              <a:rPr lang="es-ES" sz="2400" b="1" dirty="0"/>
              <a:t>- </a:t>
            </a:r>
            <a:r>
              <a:rPr lang="es-ES" sz="2400" b="1" dirty="0" err="1"/>
              <a:t>activation</a:t>
            </a:r>
            <a:r>
              <a:rPr lang="es-ES" sz="2400" b="1" dirty="0"/>
              <a:t> of 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fibrogenic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effector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cells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(</a:t>
            </a:r>
            <a:r>
              <a:rPr lang="es-ES" sz="2400" b="1" dirty="0" err="1"/>
              <a:t>fibroblasts</a:t>
            </a:r>
            <a:r>
              <a:rPr lang="es-ES" sz="2400" b="1" dirty="0"/>
              <a:t> and myofibroblasts)</a:t>
            </a:r>
          </a:p>
          <a:p>
            <a:pPr marL="0" indent="0">
              <a:buNone/>
            </a:pPr>
            <a:r>
              <a:rPr lang="es-ES" sz="2400" b="1" dirty="0"/>
              <a:t> </a:t>
            </a:r>
          </a:p>
          <a:p>
            <a:r>
              <a:rPr lang="es-ES" sz="2400" b="1" dirty="0" err="1"/>
              <a:t>But</a:t>
            </a:r>
            <a:r>
              <a:rPr lang="es-ES" sz="2400" b="1" dirty="0"/>
              <a:t>, cortistatin shows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low-stability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and short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half-life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in </a:t>
            </a:r>
            <a:r>
              <a:rPr lang="es-ES" sz="2400" b="1" dirty="0" err="1"/>
              <a:t>serum</a:t>
            </a:r>
            <a:r>
              <a:rPr lang="es-ES" sz="2400" b="1" dirty="0"/>
              <a:t>. </a:t>
            </a:r>
            <a:r>
              <a:rPr lang="es-ES" sz="2400" b="1" dirty="0" err="1"/>
              <a:t>Improvements</a:t>
            </a:r>
            <a:r>
              <a:rPr lang="es-ES" sz="2400" b="1" dirty="0"/>
              <a:t> of </a:t>
            </a:r>
            <a:r>
              <a:rPr lang="es-ES" sz="2400" b="1" dirty="0" err="1"/>
              <a:t>its</a:t>
            </a:r>
            <a:r>
              <a:rPr lang="es-ES" sz="2400" b="1" dirty="0"/>
              <a:t> </a:t>
            </a:r>
            <a:r>
              <a:rPr lang="es-ES" sz="2400" b="1" dirty="0" err="1"/>
              <a:t>bioavailivity</a:t>
            </a:r>
            <a:r>
              <a:rPr lang="es-ES" sz="2400" b="1" dirty="0"/>
              <a:t> and </a:t>
            </a:r>
            <a:r>
              <a:rPr lang="es-ES" sz="2400" b="1" dirty="0" err="1"/>
              <a:t>efficiency</a:t>
            </a:r>
            <a:r>
              <a:rPr lang="es-ES" sz="2400" b="1" dirty="0"/>
              <a:t> are </a:t>
            </a:r>
            <a:r>
              <a:rPr lang="es-ES" sz="2400" b="1" dirty="0" err="1"/>
              <a:t>needed</a:t>
            </a:r>
            <a:r>
              <a:rPr lang="es-ES" sz="2400" b="1" dirty="0"/>
              <a:t>.</a:t>
            </a:r>
          </a:p>
        </p:txBody>
      </p:sp>
      <p:pic>
        <p:nvPicPr>
          <p:cNvPr id="6" name="Picture 2" descr="Identifican posible blanco para tratar la fibrosis cardía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435" y="4869160"/>
            <a:ext cx="529294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7" t="45833" r="39762" b="21230"/>
          <a:stretch/>
        </p:blipFill>
        <p:spPr bwMode="auto">
          <a:xfrm>
            <a:off x="6812037" y="4356828"/>
            <a:ext cx="4699843" cy="210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4.jpg"/>
          <p:cNvPicPr/>
          <p:nvPr/>
        </p:nvPicPr>
        <p:blipFill rotWithShape="1">
          <a:blip r:embed="rId6"/>
          <a:srcRect l="25250" t="58567" r="10258" b="17593"/>
          <a:stretch/>
        </p:blipFill>
        <p:spPr>
          <a:xfrm>
            <a:off x="9659811" y="6366158"/>
            <a:ext cx="2532189" cy="490963"/>
          </a:xfrm>
          <a:prstGeom prst="rect">
            <a:avLst/>
          </a:prstGeom>
          <a:ln/>
        </p:spPr>
      </p:pic>
      <p:pic>
        <p:nvPicPr>
          <p:cNvPr id="8" name="image1.png"/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71331" y="6321250"/>
            <a:ext cx="1872208" cy="523808"/>
          </a:xfrm>
          <a:prstGeom prst="rect">
            <a:avLst/>
          </a:prstGeom>
          <a:ln/>
        </p:spPr>
      </p:pic>
      <p:pic>
        <p:nvPicPr>
          <p:cNvPr id="3" name="2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77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52"/>
    </mc:Choice>
    <mc:Fallback xmlns="">
      <p:transition spd="slow" advTm="40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Marcador de contenido"/>
          <p:cNvSpPr>
            <a:spLocks noGrp="1"/>
          </p:cNvSpPr>
          <p:nvPr>
            <p:ph idx="1"/>
          </p:nvPr>
        </p:nvSpPr>
        <p:spPr>
          <a:xfrm>
            <a:off x="695400" y="1567333"/>
            <a:ext cx="7999914" cy="4525963"/>
          </a:xfrm>
        </p:spPr>
        <p:txBody>
          <a:bodyPr>
            <a:normAutofit/>
          </a:bodyPr>
          <a:lstStyle/>
          <a:p>
            <a:r>
              <a:rPr lang="es-ES" sz="2400" b="1" dirty="0"/>
              <a:t>Molecular </a:t>
            </a:r>
            <a:r>
              <a:rPr lang="es-ES" sz="2400" b="1" dirty="0" err="1"/>
              <a:t>Shield</a:t>
            </a:r>
            <a:r>
              <a:rPr lang="es-ES" sz="2400" b="1" dirty="0"/>
              <a:t>: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protection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versus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degradation</a:t>
            </a:r>
            <a:r>
              <a:rPr lang="es-ES" sz="2400" b="1" dirty="0"/>
              <a:t>. </a:t>
            </a:r>
          </a:p>
          <a:p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Selective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release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in target </a:t>
            </a:r>
            <a:r>
              <a:rPr lang="es-ES" sz="2400" b="1" dirty="0" err="1"/>
              <a:t>fibrotic</a:t>
            </a:r>
            <a:r>
              <a:rPr lang="es-ES" sz="2400" b="1" dirty="0"/>
              <a:t> </a:t>
            </a:r>
            <a:r>
              <a:rPr lang="es-ES" sz="2400" b="1" dirty="0" err="1"/>
              <a:t>organs</a:t>
            </a:r>
            <a:r>
              <a:rPr lang="es-ES" sz="2400" b="1" dirty="0"/>
              <a:t>.</a:t>
            </a:r>
          </a:p>
          <a:p>
            <a:r>
              <a:rPr lang="es-ES" sz="2400" b="1" dirty="0" err="1"/>
              <a:t>Higher</a:t>
            </a:r>
            <a:r>
              <a:rPr lang="es-ES" sz="2400" b="1" dirty="0"/>
              <a:t> </a:t>
            </a:r>
            <a:r>
              <a:rPr lang="es-ES" sz="2400" b="1" dirty="0" err="1"/>
              <a:t>eficiency</a:t>
            </a:r>
            <a:r>
              <a:rPr lang="es-ES" sz="2400" b="1" dirty="0"/>
              <a:t> </a:t>
            </a:r>
            <a:r>
              <a:rPr lang="es-ES" sz="2400" b="1" dirty="0">
                <a:solidFill>
                  <a:schemeClr val="tx2"/>
                </a:solidFill>
              </a:rPr>
              <a:t>(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&gt;5000-fold</a:t>
            </a:r>
            <a:r>
              <a:rPr lang="es-ES" sz="2400" b="1" dirty="0"/>
              <a:t>) </a:t>
            </a:r>
            <a:r>
              <a:rPr lang="es-ES" sz="2400" b="1" dirty="0" err="1"/>
              <a:t>than</a:t>
            </a:r>
            <a:r>
              <a:rPr lang="es-ES" sz="2400" b="1" dirty="0"/>
              <a:t> cortistatin in </a:t>
            </a:r>
            <a:r>
              <a:rPr lang="es-ES" sz="2400" b="1" dirty="0" err="1"/>
              <a:t>various</a:t>
            </a:r>
            <a:r>
              <a:rPr lang="es-ES" sz="2400" b="1" dirty="0"/>
              <a:t> </a:t>
            </a:r>
            <a:r>
              <a:rPr lang="es-ES" sz="2400" b="1" dirty="0" err="1"/>
              <a:t>models</a:t>
            </a:r>
            <a:r>
              <a:rPr lang="es-ES" sz="2400" b="1" dirty="0"/>
              <a:t> of </a:t>
            </a:r>
            <a:r>
              <a:rPr lang="es-ES" sz="2400" b="1" dirty="0" err="1"/>
              <a:t>inflammation</a:t>
            </a:r>
            <a:r>
              <a:rPr lang="es-ES" sz="2400" b="1" dirty="0"/>
              <a:t> and fibrosis.  </a:t>
            </a:r>
          </a:p>
        </p:txBody>
      </p:sp>
      <p:grpSp>
        <p:nvGrpSpPr>
          <p:cNvPr id="5" name="Elipse 5"/>
          <p:cNvGrpSpPr>
            <a:grpSpLocks/>
          </p:cNvGrpSpPr>
          <p:nvPr/>
        </p:nvGrpSpPr>
        <p:grpSpPr bwMode="auto">
          <a:xfrm>
            <a:off x="5209333" y="4118889"/>
            <a:ext cx="213411" cy="201226"/>
            <a:chOff x="5419344" y="3279648"/>
            <a:chExt cx="213360" cy="201168"/>
          </a:xfrm>
        </p:grpSpPr>
        <p:pic>
          <p:nvPicPr>
            <p:cNvPr id="6" name="Elipse 5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9344" y="3279648"/>
              <a:ext cx="213360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 Box 30"/>
            <p:cNvSpPr txBox="1">
              <a:spLocks noChangeArrowheads="1"/>
            </p:cNvSpPr>
            <p:nvPr/>
          </p:nvSpPr>
          <p:spPr bwMode="auto">
            <a:xfrm rot="10800000">
              <a:off x="5451713" y="3310769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Elipse 15"/>
          <p:cNvGrpSpPr>
            <a:grpSpLocks/>
          </p:cNvGrpSpPr>
          <p:nvPr/>
        </p:nvGrpSpPr>
        <p:grpSpPr bwMode="auto">
          <a:xfrm>
            <a:off x="5105677" y="4228649"/>
            <a:ext cx="219508" cy="201226"/>
            <a:chOff x="5315712" y="3389376"/>
            <a:chExt cx="219456" cy="201168"/>
          </a:xfrm>
        </p:grpSpPr>
        <p:pic>
          <p:nvPicPr>
            <p:cNvPr id="9" name="Elipse 15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5712" y="3389376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 Box 33"/>
            <p:cNvSpPr txBox="1">
              <a:spLocks noChangeArrowheads="1"/>
            </p:cNvSpPr>
            <p:nvPr/>
          </p:nvSpPr>
          <p:spPr bwMode="auto">
            <a:xfrm rot="10800000">
              <a:off x="5352279" y="3421238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Elipse 17"/>
          <p:cNvGrpSpPr>
            <a:grpSpLocks/>
          </p:cNvGrpSpPr>
          <p:nvPr/>
        </p:nvGrpSpPr>
        <p:grpSpPr bwMode="auto">
          <a:xfrm>
            <a:off x="4983728" y="4277431"/>
            <a:ext cx="219508" cy="201226"/>
            <a:chOff x="5193792" y="3438144"/>
            <a:chExt cx="219456" cy="201168"/>
          </a:xfrm>
        </p:grpSpPr>
        <p:pic>
          <p:nvPicPr>
            <p:cNvPr id="12" name="Elipse 17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792" y="3438144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 Box 36"/>
            <p:cNvSpPr txBox="1">
              <a:spLocks noChangeArrowheads="1"/>
            </p:cNvSpPr>
            <p:nvPr/>
          </p:nvSpPr>
          <p:spPr bwMode="auto">
            <a:xfrm rot="10800000">
              <a:off x="5228966" y="3469244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Elipse 18"/>
          <p:cNvGrpSpPr>
            <a:grpSpLocks/>
          </p:cNvGrpSpPr>
          <p:nvPr/>
        </p:nvGrpSpPr>
        <p:grpSpPr bwMode="auto">
          <a:xfrm>
            <a:off x="4861779" y="4210355"/>
            <a:ext cx="219508" cy="201226"/>
            <a:chOff x="5071872" y="3371088"/>
            <a:chExt cx="219456" cy="201168"/>
          </a:xfrm>
        </p:grpSpPr>
        <p:pic>
          <p:nvPicPr>
            <p:cNvPr id="15" name="Elipse 18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872" y="3371088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 Box 39"/>
            <p:cNvSpPr txBox="1">
              <a:spLocks noChangeArrowheads="1"/>
            </p:cNvSpPr>
            <p:nvPr/>
          </p:nvSpPr>
          <p:spPr bwMode="auto">
            <a:xfrm rot="10800000">
              <a:off x="5108552" y="3403778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17" name="Elipse 19"/>
          <p:cNvGrpSpPr>
            <a:grpSpLocks/>
          </p:cNvGrpSpPr>
          <p:nvPr/>
        </p:nvGrpSpPr>
        <p:grpSpPr bwMode="auto">
          <a:xfrm>
            <a:off x="4764220" y="4131084"/>
            <a:ext cx="219508" cy="201226"/>
            <a:chOff x="4974336" y="3291840"/>
            <a:chExt cx="219456" cy="201168"/>
          </a:xfrm>
        </p:grpSpPr>
        <p:pic>
          <p:nvPicPr>
            <p:cNvPr id="18" name="Elipse 19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4336" y="3291840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 Box 42"/>
            <p:cNvSpPr txBox="1">
              <a:spLocks noChangeArrowheads="1"/>
            </p:cNvSpPr>
            <p:nvPr/>
          </p:nvSpPr>
          <p:spPr bwMode="auto">
            <a:xfrm rot="10800000">
              <a:off x="5009118" y="3322388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20" name="Elipse 20"/>
          <p:cNvGrpSpPr>
            <a:grpSpLocks/>
          </p:cNvGrpSpPr>
          <p:nvPr/>
        </p:nvGrpSpPr>
        <p:grpSpPr bwMode="auto">
          <a:xfrm>
            <a:off x="4648368" y="4057912"/>
            <a:ext cx="219508" cy="207324"/>
            <a:chOff x="4858512" y="3218688"/>
            <a:chExt cx="219456" cy="207264"/>
          </a:xfrm>
        </p:grpSpPr>
        <p:pic>
          <p:nvPicPr>
            <p:cNvPr id="21" name="Elipse 2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8512" y="3218688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 Box 45"/>
            <p:cNvSpPr txBox="1">
              <a:spLocks noChangeArrowheads="1"/>
            </p:cNvSpPr>
            <p:nvPr/>
          </p:nvSpPr>
          <p:spPr bwMode="auto">
            <a:xfrm rot="10800000">
              <a:off x="4894844" y="3254798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Elipse 21"/>
          <p:cNvGrpSpPr>
            <a:grpSpLocks/>
          </p:cNvGrpSpPr>
          <p:nvPr/>
        </p:nvGrpSpPr>
        <p:grpSpPr bwMode="auto">
          <a:xfrm>
            <a:off x="4520323" y="4118890"/>
            <a:ext cx="219508" cy="207324"/>
            <a:chOff x="4730496" y="3279648"/>
            <a:chExt cx="219456" cy="207264"/>
          </a:xfrm>
        </p:grpSpPr>
        <p:pic>
          <p:nvPicPr>
            <p:cNvPr id="24" name="Elipse 2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0496" y="3279648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 Box 48"/>
            <p:cNvSpPr txBox="1">
              <a:spLocks noChangeArrowheads="1"/>
            </p:cNvSpPr>
            <p:nvPr/>
          </p:nvSpPr>
          <p:spPr bwMode="auto">
            <a:xfrm rot="10800000">
              <a:off x="4765391" y="3315681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26" name="Elipse 22"/>
          <p:cNvGrpSpPr>
            <a:grpSpLocks/>
          </p:cNvGrpSpPr>
          <p:nvPr/>
        </p:nvGrpSpPr>
        <p:grpSpPr bwMode="auto">
          <a:xfrm>
            <a:off x="4422763" y="4210355"/>
            <a:ext cx="213411" cy="201226"/>
            <a:chOff x="4632960" y="3371088"/>
            <a:chExt cx="213360" cy="201168"/>
          </a:xfrm>
        </p:grpSpPr>
        <p:pic>
          <p:nvPicPr>
            <p:cNvPr id="27" name="Elipse 22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2960" y="3371088"/>
              <a:ext cx="213360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 Box 51"/>
            <p:cNvSpPr txBox="1">
              <a:spLocks noChangeArrowheads="1"/>
            </p:cNvSpPr>
            <p:nvPr/>
          </p:nvSpPr>
          <p:spPr bwMode="auto">
            <a:xfrm rot="10800000">
              <a:off x="4665958" y="3403778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29" name="Elipse 23"/>
          <p:cNvGrpSpPr>
            <a:grpSpLocks/>
          </p:cNvGrpSpPr>
          <p:nvPr/>
        </p:nvGrpSpPr>
        <p:grpSpPr bwMode="auto">
          <a:xfrm>
            <a:off x="4276425" y="4265235"/>
            <a:ext cx="219508" cy="207324"/>
            <a:chOff x="4486656" y="3425952"/>
            <a:chExt cx="219456" cy="207264"/>
          </a:xfrm>
        </p:grpSpPr>
        <p:pic>
          <p:nvPicPr>
            <p:cNvPr id="30" name="Elipse 23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6656" y="3425952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 Box 54"/>
            <p:cNvSpPr txBox="1">
              <a:spLocks noChangeArrowheads="1"/>
            </p:cNvSpPr>
            <p:nvPr/>
          </p:nvSpPr>
          <p:spPr bwMode="auto">
            <a:xfrm rot="10800000">
              <a:off x="4524904" y="3460364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32" name="Elipse 24"/>
          <p:cNvGrpSpPr>
            <a:grpSpLocks/>
          </p:cNvGrpSpPr>
          <p:nvPr/>
        </p:nvGrpSpPr>
        <p:grpSpPr bwMode="auto">
          <a:xfrm>
            <a:off x="4154475" y="4216453"/>
            <a:ext cx="213411" cy="207324"/>
            <a:chOff x="4364736" y="3377184"/>
            <a:chExt cx="213360" cy="207264"/>
          </a:xfrm>
        </p:grpSpPr>
        <p:pic>
          <p:nvPicPr>
            <p:cNvPr id="33" name="Elipse 24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4736" y="3377184"/>
              <a:ext cx="213360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 Box 57"/>
            <p:cNvSpPr txBox="1">
              <a:spLocks noChangeArrowheads="1"/>
            </p:cNvSpPr>
            <p:nvPr/>
          </p:nvSpPr>
          <p:spPr bwMode="auto">
            <a:xfrm rot="10800000">
              <a:off x="4398351" y="3412658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35" name="Elipse 25"/>
          <p:cNvGrpSpPr>
            <a:grpSpLocks/>
          </p:cNvGrpSpPr>
          <p:nvPr/>
        </p:nvGrpSpPr>
        <p:grpSpPr bwMode="auto">
          <a:xfrm>
            <a:off x="4050819" y="4137183"/>
            <a:ext cx="219508" cy="201226"/>
            <a:chOff x="4261104" y="3297936"/>
            <a:chExt cx="219456" cy="201168"/>
          </a:xfrm>
        </p:grpSpPr>
        <p:pic>
          <p:nvPicPr>
            <p:cNvPr id="36" name="Elipse 25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1104" y="3297936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 Box 60"/>
            <p:cNvSpPr txBox="1">
              <a:spLocks noChangeArrowheads="1"/>
            </p:cNvSpPr>
            <p:nvPr/>
          </p:nvSpPr>
          <p:spPr bwMode="auto">
            <a:xfrm rot="10800000">
              <a:off x="4298918" y="3328230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38" name="Elipse 26"/>
          <p:cNvGrpSpPr>
            <a:grpSpLocks/>
          </p:cNvGrpSpPr>
          <p:nvPr/>
        </p:nvGrpSpPr>
        <p:grpSpPr bwMode="auto">
          <a:xfrm>
            <a:off x="3922773" y="4070107"/>
            <a:ext cx="219508" cy="201226"/>
            <a:chOff x="4133088" y="3230880"/>
            <a:chExt cx="219456" cy="201168"/>
          </a:xfrm>
        </p:grpSpPr>
        <p:pic>
          <p:nvPicPr>
            <p:cNvPr id="39" name="Elipse 26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3088" y="3230880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Text Box 63"/>
            <p:cNvSpPr txBox="1">
              <a:spLocks noChangeArrowheads="1"/>
            </p:cNvSpPr>
            <p:nvPr/>
          </p:nvSpPr>
          <p:spPr bwMode="auto">
            <a:xfrm rot="10800000">
              <a:off x="4170846" y="3263706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41" name="Elipse 27"/>
          <p:cNvGrpSpPr>
            <a:grpSpLocks/>
          </p:cNvGrpSpPr>
          <p:nvPr/>
        </p:nvGrpSpPr>
        <p:grpSpPr bwMode="auto">
          <a:xfrm>
            <a:off x="3800824" y="4161573"/>
            <a:ext cx="213411" cy="207324"/>
            <a:chOff x="4011168" y="3322320"/>
            <a:chExt cx="213360" cy="207264"/>
          </a:xfrm>
        </p:grpSpPr>
        <p:pic>
          <p:nvPicPr>
            <p:cNvPr id="42" name="Elipse 27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1168" y="3322320"/>
              <a:ext cx="213360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Text Box 66"/>
            <p:cNvSpPr txBox="1">
              <a:spLocks noChangeArrowheads="1"/>
            </p:cNvSpPr>
            <p:nvPr/>
          </p:nvSpPr>
          <p:spPr bwMode="auto">
            <a:xfrm rot="10800000">
              <a:off x="4044404" y="3356714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44" name="Elipse 29"/>
          <p:cNvGrpSpPr>
            <a:grpSpLocks/>
          </p:cNvGrpSpPr>
          <p:nvPr/>
        </p:nvGrpSpPr>
        <p:grpSpPr bwMode="auto">
          <a:xfrm>
            <a:off x="3660583" y="4216453"/>
            <a:ext cx="219508" cy="201226"/>
            <a:chOff x="3870960" y="3377184"/>
            <a:chExt cx="219456" cy="201168"/>
          </a:xfrm>
        </p:grpSpPr>
        <p:pic>
          <p:nvPicPr>
            <p:cNvPr id="45" name="Elipse 29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0960" y="3377184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6" name="Text Box 69"/>
            <p:cNvSpPr txBox="1">
              <a:spLocks noChangeArrowheads="1"/>
            </p:cNvSpPr>
            <p:nvPr/>
          </p:nvSpPr>
          <p:spPr bwMode="auto">
            <a:xfrm rot="10800000">
              <a:off x="3907028" y="3409349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47" name="Elipse 30"/>
          <p:cNvGrpSpPr>
            <a:grpSpLocks/>
          </p:cNvGrpSpPr>
          <p:nvPr/>
        </p:nvGrpSpPr>
        <p:grpSpPr bwMode="auto">
          <a:xfrm>
            <a:off x="3544731" y="4161573"/>
            <a:ext cx="213411" cy="207324"/>
            <a:chOff x="3755136" y="3322320"/>
            <a:chExt cx="213360" cy="207264"/>
          </a:xfrm>
        </p:grpSpPr>
        <p:pic>
          <p:nvPicPr>
            <p:cNvPr id="48" name="Elipse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5136" y="3322320"/>
              <a:ext cx="213360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Text Box 72"/>
            <p:cNvSpPr txBox="1">
              <a:spLocks noChangeArrowheads="1"/>
            </p:cNvSpPr>
            <p:nvPr/>
          </p:nvSpPr>
          <p:spPr bwMode="auto">
            <a:xfrm rot="10800000">
              <a:off x="3789012" y="3356714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50" name="Elipse 31"/>
          <p:cNvGrpSpPr>
            <a:grpSpLocks/>
          </p:cNvGrpSpPr>
          <p:nvPr/>
        </p:nvGrpSpPr>
        <p:grpSpPr bwMode="auto">
          <a:xfrm>
            <a:off x="3380100" y="4210356"/>
            <a:ext cx="219508" cy="207324"/>
            <a:chOff x="3590544" y="3371088"/>
            <a:chExt cx="219456" cy="207264"/>
          </a:xfrm>
        </p:grpSpPr>
        <p:pic>
          <p:nvPicPr>
            <p:cNvPr id="51" name="Elipse 3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0544" y="3371088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Text Box 75"/>
            <p:cNvSpPr txBox="1">
              <a:spLocks noChangeArrowheads="1"/>
            </p:cNvSpPr>
            <p:nvPr/>
          </p:nvSpPr>
          <p:spPr bwMode="auto">
            <a:xfrm rot="10800000">
              <a:off x="3627307" y="3405204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53" name="Elipse 32"/>
          <p:cNvGrpSpPr>
            <a:grpSpLocks/>
          </p:cNvGrpSpPr>
          <p:nvPr/>
        </p:nvGrpSpPr>
        <p:grpSpPr bwMode="auto">
          <a:xfrm>
            <a:off x="3258152" y="4259137"/>
            <a:ext cx="219508" cy="201226"/>
            <a:chOff x="3468624" y="3419856"/>
            <a:chExt cx="219456" cy="201168"/>
          </a:xfrm>
        </p:grpSpPr>
        <p:pic>
          <p:nvPicPr>
            <p:cNvPr id="54" name="Elipse 32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624" y="3419856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Text Box 78"/>
            <p:cNvSpPr txBox="1">
              <a:spLocks noChangeArrowheads="1"/>
            </p:cNvSpPr>
            <p:nvPr/>
          </p:nvSpPr>
          <p:spPr bwMode="auto">
            <a:xfrm rot="10800000">
              <a:off x="3503265" y="3453007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56" name="Elipse 33"/>
          <p:cNvGrpSpPr>
            <a:grpSpLocks/>
          </p:cNvGrpSpPr>
          <p:nvPr/>
        </p:nvGrpSpPr>
        <p:grpSpPr bwMode="auto">
          <a:xfrm>
            <a:off x="3130105" y="4320115"/>
            <a:ext cx="213411" cy="207324"/>
            <a:chOff x="3340608" y="3480816"/>
            <a:chExt cx="213360" cy="207264"/>
          </a:xfrm>
        </p:grpSpPr>
        <p:pic>
          <p:nvPicPr>
            <p:cNvPr id="57" name="Elipse 33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0608" y="3480816"/>
              <a:ext cx="213360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8" name="Text Box 81"/>
            <p:cNvSpPr txBox="1">
              <a:spLocks noChangeArrowheads="1"/>
            </p:cNvSpPr>
            <p:nvPr/>
          </p:nvSpPr>
          <p:spPr bwMode="auto">
            <a:xfrm rot="10800000">
              <a:off x="3373692" y="3514850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Elipse 34"/>
          <p:cNvGrpSpPr>
            <a:grpSpLocks/>
          </p:cNvGrpSpPr>
          <p:nvPr/>
        </p:nvGrpSpPr>
        <p:grpSpPr bwMode="auto">
          <a:xfrm>
            <a:off x="2995961" y="4362799"/>
            <a:ext cx="213411" cy="201226"/>
            <a:chOff x="3206496" y="3523488"/>
            <a:chExt cx="213360" cy="201168"/>
          </a:xfrm>
        </p:grpSpPr>
        <p:pic>
          <p:nvPicPr>
            <p:cNvPr id="60" name="Elipse 3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6496" y="3523488"/>
              <a:ext cx="213360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Text Box 84"/>
            <p:cNvSpPr txBox="1">
              <a:spLocks noChangeArrowheads="1"/>
            </p:cNvSpPr>
            <p:nvPr/>
          </p:nvSpPr>
          <p:spPr bwMode="auto">
            <a:xfrm rot="10800000">
              <a:off x="3239738" y="3556005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62" name="Elipse 35"/>
          <p:cNvGrpSpPr>
            <a:grpSpLocks/>
          </p:cNvGrpSpPr>
          <p:nvPr/>
        </p:nvGrpSpPr>
        <p:grpSpPr bwMode="auto">
          <a:xfrm>
            <a:off x="2837428" y="4374995"/>
            <a:ext cx="219508" cy="207324"/>
            <a:chOff x="3048000" y="3535680"/>
            <a:chExt cx="219456" cy="207264"/>
          </a:xfrm>
        </p:grpSpPr>
        <p:pic>
          <p:nvPicPr>
            <p:cNvPr id="63" name="Elipse 3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0" y="3535680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4" name="Text Box 87"/>
            <p:cNvSpPr txBox="1">
              <a:spLocks noChangeArrowheads="1"/>
            </p:cNvSpPr>
            <p:nvPr/>
          </p:nvSpPr>
          <p:spPr bwMode="auto">
            <a:xfrm rot="10800000">
              <a:off x="3084559" y="3571735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65" name="Elipse 36"/>
          <p:cNvGrpSpPr>
            <a:grpSpLocks/>
          </p:cNvGrpSpPr>
          <p:nvPr/>
        </p:nvGrpSpPr>
        <p:grpSpPr bwMode="auto">
          <a:xfrm>
            <a:off x="2691090" y="4381093"/>
            <a:ext cx="219508" cy="201226"/>
            <a:chOff x="2901696" y="3541776"/>
            <a:chExt cx="219456" cy="201168"/>
          </a:xfrm>
        </p:grpSpPr>
        <p:pic>
          <p:nvPicPr>
            <p:cNvPr id="66" name="Elipse 36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1696" y="3541776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Text Box 90"/>
            <p:cNvSpPr txBox="1">
              <a:spLocks noChangeArrowheads="1"/>
            </p:cNvSpPr>
            <p:nvPr/>
          </p:nvSpPr>
          <p:spPr bwMode="auto">
            <a:xfrm rot="10800000">
              <a:off x="2938670" y="3574152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68" name="Elipse 37"/>
          <p:cNvGrpSpPr>
            <a:grpSpLocks/>
          </p:cNvGrpSpPr>
          <p:nvPr/>
        </p:nvGrpSpPr>
        <p:grpSpPr bwMode="auto">
          <a:xfrm>
            <a:off x="2575238" y="4332311"/>
            <a:ext cx="219508" cy="207324"/>
            <a:chOff x="2785872" y="3493008"/>
            <a:chExt cx="219456" cy="207264"/>
          </a:xfrm>
        </p:grpSpPr>
        <p:pic>
          <p:nvPicPr>
            <p:cNvPr id="69" name="Elipse 37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5872" y="3493008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0" name="Text Box 93"/>
            <p:cNvSpPr txBox="1">
              <a:spLocks noChangeArrowheads="1"/>
            </p:cNvSpPr>
            <p:nvPr/>
          </p:nvSpPr>
          <p:spPr bwMode="auto">
            <a:xfrm rot="10800000">
              <a:off x="2820655" y="3526731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71" name="Elipse 38"/>
          <p:cNvGrpSpPr>
            <a:grpSpLocks/>
          </p:cNvGrpSpPr>
          <p:nvPr/>
        </p:nvGrpSpPr>
        <p:grpSpPr bwMode="auto">
          <a:xfrm>
            <a:off x="2471581" y="4234747"/>
            <a:ext cx="219508" cy="207324"/>
            <a:chOff x="2682240" y="3395472"/>
            <a:chExt cx="219456" cy="207264"/>
          </a:xfrm>
        </p:grpSpPr>
        <p:pic>
          <p:nvPicPr>
            <p:cNvPr id="72" name="Elipse 38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2240" y="3395472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3" name="Text Box 96"/>
            <p:cNvSpPr txBox="1">
              <a:spLocks noChangeArrowheads="1"/>
            </p:cNvSpPr>
            <p:nvPr/>
          </p:nvSpPr>
          <p:spPr bwMode="auto">
            <a:xfrm rot="10800000">
              <a:off x="2719491" y="3430162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74" name="Elipse 39"/>
          <p:cNvGrpSpPr>
            <a:grpSpLocks/>
          </p:cNvGrpSpPr>
          <p:nvPr/>
        </p:nvGrpSpPr>
        <p:grpSpPr bwMode="auto">
          <a:xfrm>
            <a:off x="2520361" y="4088401"/>
            <a:ext cx="213411" cy="207324"/>
            <a:chOff x="2731008" y="3249168"/>
            <a:chExt cx="213360" cy="207264"/>
          </a:xfrm>
        </p:grpSpPr>
        <p:pic>
          <p:nvPicPr>
            <p:cNvPr id="75" name="Elipse 39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008" y="3249168"/>
              <a:ext cx="213360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6" name="Text Box 99"/>
            <p:cNvSpPr txBox="1">
              <a:spLocks noChangeArrowheads="1"/>
            </p:cNvSpPr>
            <p:nvPr/>
          </p:nvSpPr>
          <p:spPr bwMode="auto">
            <a:xfrm rot="10800000">
              <a:off x="2764910" y="3284375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sp>
        <p:nvSpPr>
          <p:cNvPr id="77" name="CuadroTexto 41"/>
          <p:cNvSpPr txBox="1">
            <a:spLocks noChangeArrowheads="1"/>
          </p:cNvSpPr>
          <p:nvPr/>
        </p:nvSpPr>
        <p:spPr bwMode="auto">
          <a:xfrm flipH="1" flipV="1">
            <a:off x="2552543" y="3872706"/>
            <a:ext cx="184151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sp>
        <p:nvSpPr>
          <p:cNvPr id="78" name="CuadroTexto 59"/>
          <p:cNvSpPr txBox="1">
            <a:spLocks noChangeArrowheads="1"/>
          </p:cNvSpPr>
          <p:nvPr/>
        </p:nvSpPr>
        <p:spPr bwMode="auto">
          <a:xfrm flipH="1" flipV="1">
            <a:off x="4000344" y="3875881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grpSp>
        <p:nvGrpSpPr>
          <p:cNvPr id="79" name="Elipse 60"/>
          <p:cNvGrpSpPr>
            <a:grpSpLocks/>
          </p:cNvGrpSpPr>
          <p:nvPr/>
        </p:nvGrpSpPr>
        <p:grpSpPr bwMode="auto">
          <a:xfrm>
            <a:off x="2630115" y="3996934"/>
            <a:ext cx="219508" cy="207324"/>
            <a:chOff x="2840736" y="3157728"/>
            <a:chExt cx="219456" cy="207264"/>
          </a:xfrm>
        </p:grpSpPr>
        <p:pic>
          <p:nvPicPr>
            <p:cNvPr id="80" name="Elipse 6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0736" y="3157728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1" name="Text Box 104"/>
            <p:cNvSpPr txBox="1">
              <a:spLocks noChangeArrowheads="1"/>
            </p:cNvSpPr>
            <p:nvPr/>
          </p:nvSpPr>
          <p:spPr bwMode="auto">
            <a:xfrm rot="10800000">
              <a:off x="2876400" y="3193090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82" name="Elipse 61"/>
          <p:cNvGrpSpPr>
            <a:grpSpLocks/>
          </p:cNvGrpSpPr>
          <p:nvPr/>
        </p:nvGrpSpPr>
        <p:grpSpPr bwMode="auto">
          <a:xfrm>
            <a:off x="2727674" y="3923761"/>
            <a:ext cx="219508" cy="201226"/>
            <a:chOff x="2938272" y="3084576"/>
            <a:chExt cx="219456" cy="201168"/>
          </a:xfrm>
        </p:grpSpPr>
        <p:pic>
          <p:nvPicPr>
            <p:cNvPr id="83" name="Elipse 61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8272" y="3084576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Text Box 107"/>
            <p:cNvSpPr txBox="1">
              <a:spLocks noChangeArrowheads="1"/>
            </p:cNvSpPr>
            <p:nvPr/>
          </p:nvSpPr>
          <p:spPr bwMode="auto">
            <a:xfrm rot="10800000">
              <a:off x="2975834" y="3116927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85" name="Elipse 62"/>
          <p:cNvGrpSpPr>
            <a:grpSpLocks/>
          </p:cNvGrpSpPr>
          <p:nvPr/>
        </p:nvGrpSpPr>
        <p:grpSpPr bwMode="auto">
          <a:xfrm>
            <a:off x="2874013" y="3948152"/>
            <a:ext cx="219508" cy="201226"/>
            <a:chOff x="3084576" y="3108960"/>
            <a:chExt cx="219456" cy="201168"/>
          </a:xfrm>
        </p:grpSpPr>
        <p:pic>
          <p:nvPicPr>
            <p:cNvPr id="86" name="Elipse 62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4576" y="3108960"/>
              <a:ext cx="219456" cy="201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Text Box 110"/>
            <p:cNvSpPr txBox="1">
              <a:spLocks noChangeArrowheads="1"/>
            </p:cNvSpPr>
            <p:nvPr/>
          </p:nvSpPr>
          <p:spPr bwMode="auto">
            <a:xfrm rot="10800000">
              <a:off x="3121723" y="3139584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88" name="Elipse 63"/>
          <p:cNvGrpSpPr>
            <a:grpSpLocks/>
          </p:cNvGrpSpPr>
          <p:nvPr/>
        </p:nvGrpSpPr>
        <p:grpSpPr bwMode="auto">
          <a:xfrm>
            <a:off x="3020351" y="3887174"/>
            <a:ext cx="219508" cy="207324"/>
            <a:chOff x="3230880" y="3048000"/>
            <a:chExt cx="219456" cy="207264"/>
          </a:xfrm>
        </p:grpSpPr>
        <p:pic>
          <p:nvPicPr>
            <p:cNvPr id="89" name="Elipse 63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0880" y="3048000"/>
              <a:ext cx="219456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0" name="Text Box 113"/>
            <p:cNvSpPr txBox="1">
              <a:spLocks noChangeArrowheads="1"/>
            </p:cNvSpPr>
            <p:nvPr/>
          </p:nvSpPr>
          <p:spPr bwMode="auto">
            <a:xfrm rot="10800000">
              <a:off x="3267610" y="3081831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grpSp>
        <p:nvGrpSpPr>
          <p:cNvPr id="91" name="Elipse 64"/>
          <p:cNvGrpSpPr>
            <a:grpSpLocks/>
          </p:cNvGrpSpPr>
          <p:nvPr/>
        </p:nvGrpSpPr>
        <p:grpSpPr bwMode="auto">
          <a:xfrm>
            <a:off x="3160592" y="3850588"/>
            <a:ext cx="213411" cy="207324"/>
            <a:chOff x="3371088" y="3011424"/>
            <a:chExt cx="213360" cy="207264"/>
          </a:xfrm>
        </p:grpSpPr>
        <p:pic>
          <p:nvPicPr>
            <p:cNvPr id="92" name="Elipse 64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1088" y="3011424"/>
              <a:ext cx="213360" cy="207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3" name="Text Box 116"/>
            <p:cNvSpPr txBox="1">
              <a:spLocks noChangeArrowheads="1"/>
            </p:cNvSpPr>
            <p:nvPr/>
          </p:nvSpPr>
          <p:spPr bwMode="auto">
            <a:xfrm rot="10800000">
              <a:off x="3403831" y="3046576"/>
              <a:ext cx="140620" cy="131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endParaRPr lang="es-ES" altLang="es-ES">
                <a:solidFill>
                  <a:srgbClr val="FFFFFF"/>
                </a:solidFill>
              </a:endParaRPr>
            </a:p>
          </p:txBody>
        </p:sp>
      </p:grpSp>
      <p:sp>
        <p:nvSpPr>
          <p:cNvPr id="94" name="CuadroTexto 65"/>
          <p:cNvSpPr txBox="1">
            <a:spLocks noChangeArrowheads="1"/>
          </p:cNvSpPr>
          <p:nvPr/>
        </p:nvSpPr>
        <p:spPr bwMode="auto">
          <a:xfrm flipH="1" flipV="1">
            <a:off x="3859056" y="3934619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cxnSp>
        <p:nvCxnSpPr>
          <p:cNvPr id="95" name="Conector recto 70"/>
          <p:cNvCxnSpPr/>
          <p:nvPr/>
        </p:nvCxnSpPr>
        <p:spPr bwMode="auto">
          <a:xfrm flipH="1" flipV="1">
            <a:off x="3154205" y="4077494"/>
            <a:ext cx="187325" cy="24765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CuadroTexto 86"/>
          <p:cNvSpPr txBox="1">
            <a:spLocks noChangeArrowheads="1"/>
          </p:cNvSpPr>
          <p:nvPr/>
        </p:nvSpPr>
        <p:spPr bwMode="auto">
          <a:xfrm flipH="1" flipV="1">
            <a:off x="4655520" y="3796506"/>
            <a:ext cx="184229" cy="275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sp>
        <p:nvSpPr>
          <p:cNvPr id="97" name="Rectángulo 41"/>
          <p:cNvSpPr/>
          <p:nvPr/>
        </p:nvSpPr>
        <p:spPr bwMode="auto">
          <a:xfrm>
            <a:off x="5429094" y="3999706"/>
            <a:ext cx="120650" cy="312738"/>
          </a:xfrm>
          <a:prstGeom prst="rect">
            <a:avLst/>
          </a:prstGeom>
          <a:solidFill>
            <a:srgbClr val="0070C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8" name="Elipse 200"/>
          <p:cNvSpPr/>
          <p:nvPr/>
        </p:nvSpPr>
        <p:spPr bwMode="auto">
          <a:xfrm>
            <a:off x="5562444" y="3991769"/>
            <a:ext cx="198437" cy="330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9" name="Rectángulo 201"/>
          <p:cNvSpPr/>
          <p:nvPr/>
        </p:nvSpPr>
        <p:spPr bwMode="auto">
          <a:xfrm>
            <a:off x="5778344" y="3999706"/>
            <a:ext cx="120650" cy="311150"/>
          </a:xfrm>
          <a:prstGeom prst="rect">
            <a:avLst/>
          </a:prstGeom>
          <a:solidFill>
            <a:srgbClr val="0070C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00" name="Conector recto 248"/>
          <p:cNvCxnSpPr/>
          <p:nvPr/>
        </p:nvCxnSpPr>
        <p:spPr bwMode="auto">
          <a:xfrm flipV="1">
            <a:off x="5871762" y="4234607"/>
            <a:ext cx="395287" cy="1587"/>
          </a:xfrm>
          <a:prstGeom prst="line">
            <a:avLst/>
          </a:prstGeom>
          <a:ln w="539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ector recto 252"/>
          <p:cNvCxnSpPr/>
          <p:nvPr/>
        </p:nvCxnSpPr>
        <p:spPr bwMode="auto">
          <a:xfrm>
            <a:off x="2512856" y="3798011"/>
            <a:ext cx="3779838" cy="19050"/>
          </a:xfrm>
          <a:prstGeom prst="line">
            <a:avLst/>
          </a:prstGeom>
          <a:ln w="539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Conector recto 254"/>
          <p:cNvCxnSpPr/>
          <p:nvPr/>
        </p:nvCxnSpPr>
        <p:spPr bwMode="auto">
          <a:xfrm flipH="1" flipV="1">
            <a:off x="6264120" y="3813886"/>
            <a:ext cx="4762" cy="460375"/>
          </a:xfrm>
          <a:prstGeom prst="line">
            <a:avLst/>
          </a:prstGeom>
          <a:ln w="539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Elipse 5"/>
          <p:cNvSpPr/>
          <p:nvPr/>
        </p:nvSpPr>
        <p:spPr bwMode="auto">
          <a:xfrm flipH="1">
            <a:off x="5229149" y="4852021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4" name="Elipse 15"/>
          <p:cNvSpPr/>
          <p:nvPr/>
        </p:nvSpPr>
        <p:spPr bwMode="auto">
          <a:xfrm flipH="1">
            <a:off x="5129691" y="4741548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5" name="Elipse 17"/>
          <p:cNvSpPr/>
          <p:nvPr/>
        </p:nvSpPr>
        <p:spPr bwMode="auto">
          <a:xfrm flipH="1">
            <a:off x="5006349" y="4693540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6" name="Elipse 18"/>
          <p:cNvSpPr/>
          <p:nvPr/>
        </p:nvSpPr>
        <p:spPr bwMode="auto">
          <a:xfrm flipH="1">
            <a:off x="4885907" y="4759009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7" name="Elipse 19"/>
          <p:cNvSpPr/>
          <p:nvPr/>
        </p:nvSpPr>
        <p:spPr bwMode="auto">
          <a:xfrm flipH="1">
            <a:off x="4786449" y="4840402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8" name="Elipse 20"/>
          <p:cNvSpPr/>
          <p:nvPr/>
        </p:nvSpPr>
        <p:spPr bwMode="auto">
          <a:xfrm flipH="1">
            <a:off x="4672148" y="4907995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9" name="Elipse 21"/>
          <p:cNvSpPr/>
          <p:nvPr/>
        </p:nvSpPr>
        <p:spPr bwMode="auto">
          <a:xfrm flipH="1">
            <a:off x="4542665" y="4847110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0" name="Elipse 22"/>
          <p:cNvSpPr/>
          <p:nvPr/>
        </p:nvSpPr>
        <p:spPr bwMode="auto">
          <a:xfrm flipH="1">
            <a:off x="4443208" y="4759009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1" name="Elipse 23"/>
          <p:cNvSpPr/>
          <p:nvPr/>
        </p:nvSpPr>
        <p:spPr bwMode="auto">
          <a:xfrm flipH="1">
            <a:off x="4302121" y="4702421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2" name="Elipse 24"/>
          <p:cNvSpPr/>
          <p:nvPr/>
        </p:nvSpPr>
        <p:spPr bwMode="auto">
          <a:xfrm flipH="1">
            <a:off x="4175538" y="4750129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3" name="Elipse 25"/>
          <p:cNvSpPr/>
          <p:nvPr/>
        </p:nvSpPr>
        <p:spPr bwMode="auto">
          <a:xfrm flipH="1">
            <a:off x="4076081" y="4834560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4" name="Elipse 26"/>
          <p:cNvSpPr/>
          <p:nvPr/>
        </p:nvSpPr>
        <p:spPr bwMode="auto">
          <a:xfrm flipH="1">
            <a:off x="3947979" y="4899087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5" name="Elipse 27"/>
          <p:cNvSpPr/>
          <p:nvPr/>
        </p:nvSpPr>
        <p:spPr bwMode="auto">
          <a:xfrm flipH="1">
            <a:off x="3821508" y="4806075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6" name="Elipse 29"/>
          <p:cNvSpPr/>
          <p:nvPr/>
        </p:nvSpPr>
        <p:spPr bwMode="auto">
          <a:xfrm flipH="1">
            <a:off x="3684098" y="4753437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7" name="Elipse 30"/>
          <p:cNvSpPr/>
          <p:nvPr/>
        </p:nvSpPr>
        <p:spPr bwMode="auto">
          <a:xfrm flipH="1">
            <a:off x="3566055" y="4806075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8" name="Elipse 31"/>
          <p:cNvSpPr/>
          <p:nvPr/>
        </p:nvSpPr>
        <p:spPr bwMode="auto">
          <a:xfrm flipH="1">
            <a:off x="3404311" y="4757583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9" name="Elipse 32"/>
          <p:cNvSpPr/>
          <p:nvPr/>
        </p:nvSpPr>
        <p:spPr bwMode="auto">
          <a:xfrm flipH="1">
            <a:off x="3280240" y="4709779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0" name="Elipse 33"/>
          <p:cNvSpPr/>
          <p:nvPr/>
        </p:nvSpPr>
        <p:spPr bwMode="auto">
          <a:xfrm flipH="1">
            <a:off x="3150637" y="4647933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1" name="Elipse 34"/>
          <p:cNvSpPr/>
          <p:nvPr/>
        </p:nvSpPr>
        <p:spPr bwMode="auto">
          <a:xfrm flipH="1">
            <a:off x="3016651" y="4606776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2" name="Elipse 35"/>
          <p:cNvSpPr/>
          <p:nvPr/>
        </p:nvSpPr>
        <p:spPr bwMode="auto">
          <a:xfrm flipH="1">
            <a:off x="2861435" y="4591046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3" name="Elipse 36"/>
          <p:cNvSpPr/>
          <p:nvPr/>
        </p:nvSpPr>
        <p:spPr bwMode="auto">
          <a:xfrm flipH="1">
            <a:off x="2715512" y="4588628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4" name="Elipse 37"/>
          <p:cNvSpPr/>
          <p:nvPr/>
        </p:nvSpPr>
        <p:spPr bwMode="auto">
          <a:xfrm flipH="1">
            <a:off x="2597468" y="4636051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5" name="Elipse 38"/>
          <p:cNvSpPr/>
          <p:nvPr/>
        </p:nvSpPr>
        <p:spPr bwMode="auto">
          <a:xfrm flipH="1">
            <a:off x="2496281" y="4732624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6" name="Elipse 39"/>
          <p:cNvSpPr/>
          <p:nvPr/>
        </p:nvSpPr>
        <p:spPr bwMode="auto">
          <a:xfrm flipH="1">
            <a:off x="2541710" y="4878416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7" name="CuadroTexto 41"/>
          <p:cNvSpPr txBox="1">
            <a:spLocks noChangeArrowheads="1"/>
          </p:cNvSpPr>
          <p:nvPr/>
        </p:nvSpPr>
        <p:spPr bwMode="auto">
          <a:xfrm flipH="1">
            <a:off x="2568419" y="4714081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sp>
        <p:nvSpPr>
          <p:cNvPr id="128" name="CuadroTexto 59"/>
          <p:cNvSpPr txBox="1">
            <a:spLocks noChangeArrowheads="1"/>
          </p:cNvSpPr>
          <p:nvPr/>
        </p:nvSpPr>
        <p:spPr bwMode="auto">
          <a:xfrm flipH="1">
            <a:off x="4016219" y="4718844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sp>
        <p:nvSpPr>
          <p:cNvPr id="129" name="Elipse 60"/>
          <p:cNvSpPr/>
          <p:nvPr/>
        </p:nvSpPr>
        <p:spPr bwMode="auto">
          <a:xfrm flipH="1">
            <a:off x="2653227" y="4969706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0" name="Elipse 61"/>
          <p:cNvSpPr/>
          <p:nvPr/>
        </p:nvSpPr>
        <p:spPr bwMode="auto">
          <a:xfrm flipH="1">
            <a:off x="2752684" y="5045871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1" name="Elipse 62"/>
          <p:cNvSpPr/>
          <p:nvPr/>
        </p:nvSpPr>
        <p:spPr bwMode="auto">
          <a:xfrm flipH="1">
            <a:off x="2898607" y="5023214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2" name="Elipse 63"/>
          <p:cNvSpPr/>
          <p:nvPr/>
        </p:nvSpPr>
        <p:spPr bwMode="auto">
          <a:xfrm flipH="1">
            <a:off x="3044530" y="5080969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3" name="Elipse 64"/>
          <p:cNvSpPr/>
          <p:nvPr/>
        </p:nvSpPr>
        <p:spPr bwMode="auto">
          <a:xfrm flipH="1">
            <a:off x="3180783" y="5116225"/>
            <a:ext cx="198915" cy="186024"/>
          </a:xfrm>
          <a:prstGeom prst="ellipse">
            <a:avLst/>
          </a:prstGeom>
          <a:gradFill flip="none" rotWithShape="1">
            <a:gsLst>
              <a:gs pos="33000">
                <a:srgbClr val="CCFFCC"/>
              </a:gs>
              <a:gs pos="100000">
                <a:srgbClr val="000000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4" name="CuadroTexto 65"/>
          <p:cNvSpPr txBox="1">
            <a:spLocks noChangeArrowheads="1"/>
          </p:cNvSpPr>
          <p:nvPr/>
        </p:nvSpPr>
        <p:spPr bwMode="auto">
          <a:xfrm flipH="1">
            <a:off x="3878106" y="4775994"/>
            <a:ext cx="184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cxnSp>
        <p:nvCxnSpPr>
          <p:cNvPr id="135" name="Conector recto 70"/>
          <p:cNvCxnSpPr/>
          <p:nvPr/>
        </p:nvCxnSpPr>
        <p:spPr bwMode="auto">
          <a:xfrm flipH="1">
            <a:off x="3171669" y="4836319"/>
            <a:ext cx="187325" cy="24606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6" name="CuadroTexto 86"/>
          <p:cNvSpPr txBox="1">
            <a:spLocks noChangeArrowheads="1"/>
          </p:cNvSpPr>
          <p:nvPr/>
        </p:nvSpPr>
        <p:spPr bwMode="auto">
          <a:xfrm flipH="1">
            <a:off x="4672090" y="4572794"/>
            <a:ext cx="184229" cy="274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altLang="es-ES" sz="1200" b="1"/>
          </a:p>
        </p:txBody>
      </p:sp>
      <p:sp>
        <p:nvSpPr>
          <p:cNvPr id="137" name="Rectángulo 205"/>
          <p:cNvSpPr/>
          <p:nvPr/>
        </p:nvSpPr>
        <p:spPr bwMode="auto">
          <a:xfrm>
            <a:off x="5446556" y="4798219"/>
            <a:ext cx="120650" cy="312737"/>
          </a:xfrm>
          <a:prstGeom prst="rect">
            <a:avLst/>
          </a:prstGeom>
          <a:solidFill>
            <a:srgbClr val="0070C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8" name="Elipse 206"/>
          <p:cNvSpPr/>
          <p:nvPr/>
        </p:nvSpPr>
        <p:spPr bwMode="auto">
          <a:xfrm>
            <a:off x="5587844" y="4790281"/>
            <a:ext cx="200025" cy="330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9" name="Rectángulo 207"/>
          <p:cNvSpPr/>
          <p:nvPr/>
        </p:nvSpPr>
        <p:spPr bwMode="auto">
          <a:xfrm>
            <a:off x="5795806" y="4798219"/>
            <a:ext cx="120650" cy="311150"/>
          </a:xfrm>
          <a:prstGeom prst="rect">
            <a:avLst/>
          </a:prstGeom>
          <a:solidFill>
            <a:srgbClr val="0070C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40" name="Conector recto 70"/>
          <p:cNvCxnSpPr/>
          <p:nvPr/>
        </p:nvCxnSpPr>
        <p:spPr>
          <a:xfrm flipV="1">
            <a:off x="6206969" y="4227427"/>
            <a:ext cx="0" cy="694618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1" name="Conector recto 277"/>
          <p:cNvCxnSpPr/>
          <p:nvPr/>
        </p:nvCxnSpPr>
        <p:spPr bwMode="auto">
          <a:xfrm>
            <a:off x="5914869" y="4912519"/>
            <a:ext cx="395287" cy="0"/>
          </a:xfrm>
          <a:prstGeom prst="line">
            <a:avLst/>
          </a:prstGeom>
          <a:ln w="539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Conector recto 278"/>
          <p:cNvCxnSpPr/>
          <p:nvPr/>
        </p:nvCxnSpPr>
        <p:spPr bwMode="auto">
          <a:xfrm flipV="1">
            <a:off x="2528731" y="5342731"/>
            <a:ext cx="3781425" cy="19050"/>
          </a:xfrm>
          <a:prstGeom prst="line">
            <a:avLst/>
          </a:prstGeom>
          <a:ln w="539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ector recto 279"/>
          <p:cNvCxnSpPr/>
          <p:nvPr/>
        </p:nvCxnSpPr>
        <p:spPr bwMode="auto">
          <a:xfrm flipH="1">
            <a:off x="6283169" y="4893469"/>
            <a:ext cx="1587" cy="455612"/>
          </a:xfrm>
          <a:prstGeom prst="line">
            <a:avLst/>
          </a:prstGeom>
          <a:ln w="539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CuadroTexto 300"/>
          <p:cNvSpPr txBox="1">
            <a:spLocks noChangeArrowheads="1"/>
          </p:cNvSpPr>
          <p:nvPr/>
        </p:nvSpPr>
        <p:spPr bwMode="auto">
          <a:xfrm>
            <a:off x="3800319" y="3789040"/>
            <a:ext cx="10761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1600" b="1" dirty="0"/>
              <a:t>Cortistatin</a:t>
            </a:r>
            <a:endParaRPr lang="en-GB" altLang="es-ES" sz="1600" b="1" dirty="0"/>
          </a:p>
        </p:txBody>
      </p:sp>
      <p:sp>
        <p:nvSpPr>
          <p:cNvPr id="145" name="CuadroTexto 302"/>
          <p:cNvSpPr txBox="1">
            <a:spLocks noChangeArrowheads="1"/>
          </p:cNvSpPr>
          <p:nvPr/>
        </p:nvSpPr>
        <p:spPr bwMode="auto">
          <a:xfrm>
            <a:off x="4219847" y="3501008"/>
            <a:ext cx="5453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b="1" dirty="0"/>
              <a:t>LAP</a:t>
            </a:r>
            <a:endParaRPr lang="en-GB" altLang="es-ES" b="1" dirty="0"/>
          </a:p>
        </p:txBody>
      </p:sp>
      <p:sp>
        <p:nvSpPr>
          <p:cNvPr id="146" name="CuadroTexto 303"/>
          <p:cNvSpPr txBox="1">
            <a:spLocks noChangeArrowheads="1"/>
          </p:cNvSpPr>
          <p:nvPr/>
        </p:nvSpPr>
        <p:spPr bwMode="auto">
          <a:xfrm>
            <a:off x="5439895" y="4301331"/>
            <a:ext cx="4780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1000" b="1" dirty="0"/>
              <a:t>MMP</a:t>
            </a:r>
            <a:endParaRPr lang="en-GB" altLang="es-ES" sz="1000" b="1" dirty="0"/>
          </a:p>
        </p:txBody>
      </p:sp>
      <p:cxnSp>
        <p:nvCxnSpPr>
          <p:cNvPr id="147" name="Conector recto 70"/>
          <p:cNvCxnSpPr/>
          <p:nvPr/>
        </p:nvCxnSpPr>
        <p:spPr>
          <a:xfrm flipH="1" flipV="1">
            <a:off x="6070384" y="4255190"/>
            <a:ext cx="3236" cy="66209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8" name="Imagen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6176">
            <a:off x="5321144" y="4950619"/>
            <a:ext cx="360362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9" name="Agrupar 87"/>
          <p:cNvGrpSpPr>
            <a:grpSpLocks/>
          </p:cNvGrpSpPr>
          <p:nvPr/>
        </p:nvGrpSpPr>
        <p:grpSpPr bwMode="auto">
          <a:xfrm flipH="1" flipV="1">
            <a:off x="3300256" y="5955555"/>
            <a:ext cx="2951163" cy="785813"/>
            <a:chOff x="1222528" y="1291573"/>
            <a:chExt cx="3734238" cy="1012207"/>
          </a:xfrm>
        </p:grpSpPr>
        <p:grpSp>
          <p:nvGrpSpPr>
            <p:cNvPr id="150" name="Elipse 5"/>
            <p:cNvGrpSpPr>
              <a:grpSpLocks/>
            </p:cNvGrpSpPr>
            <p:nvPr/>
          </p:nvGrpSpPr>
          <p:grpSpPr bwMode="auto">
            <a:xfrm flipH="1" flipV="1">
              <a:off x="1222528" y="1629318"/>
              <a:ext cx="270038" cy="259200"/>
              <a:chOff x="5419344" y="3279648"/>
              <a:chExt cx="213360" cy="201168"/>
            </a:xfrm>
          </p:grpSpPr>
          <p:pic>
            <p:nvPicPr>
              <p:cNvPr id="240" name="Elipse 5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19344" y="3279648"/>
                <a:ext cx="213360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1" name="Text Box 351"/>
              <p:cNvSpPr txBox="1">
                <a:spLocks noChangeArrowheads="1"/>
              </p:cNvSpPr>
              <p:nvPr/>
            </p:nvSpPr>
            <p:spPr bwMode="auto">
              <a:xfrm rot="10800000">
                <a:off x="5451713" y="3310769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1" name="Elipse 15"/>
            <p:cNvGrpSpPr>
              <a:grpSpLocks/>
            </p:cNvGrpSpPr>
            <p:nvPr/>
          </p:nvGrpSpPr>
          <p:grpSpPr bwMode="auto">
            <a:xfrm flipH="1" flipV="1">
              <a:off x="1345974" y="1487936"/>
              <a:ext cx="277753" cy="259200"/>
              <a:chOff x="5315712" y="3389376"/>
              <a:chExt cx="219456" cy="201168"/>
            </a:xfrm>
          </p:grpSpPr>
          <p:pic>
            <p:nvPicPr>
              <p:cNvPr id="238" name="Elipse 15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15712" y="3389376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9" name="Text Box 354"/>
              <p:cNvSpPr txBox="1">
                <a:spLocks noChangeArrowheads="1"/>
              </p:cNvSpPr>
              <p:nvPr/>
            </p:nvSpPr>
            <p:spPr bwMode="auto">
              <a:xfrm rot="10800000">
                <a:off x="5352279" y="3421238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2" name="Elipse 17"/>
            <p:cNvGrpSpPr>
              <a:grpSpLocks/>
            </p:cNvGrpSpPr>
            <p:nvPr/>
          </p:nvGrpSpPr>
          <p:grpSpPr bwMode="auto">
            <a:xfrm flipH="1" flipV="1">
              <a:off x="1500282" y="1425100"/>
              <a:ext cx="277753" cy="259200"/>
              <a:chOff x="5193792" y="3438144"/>
              <a:chExt cx="219456" cy="201168"/>
            </a:xfrm>
          </p:grpSpPr>
          <p:pic>
            <p:nvPicPr>
              <p:cNvPr id="236" name="Elipse 17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93792" y="3438144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7" name="Text Box 357"/>
              <p:cNvSpPr txBox="1">
                <a:spLocks noChangeArrowheads="1"/>
              </p:cNvSpPr>
              <p:nvPr/>
            </p:nvSpPr>
            <p:spPr bwMode="auto">
              <a:xfrm rot="10800000">
                <a:off x="5228966" y="3469244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3" name="Elipse 18"/>
            <p:cNvGrpSpPr>
              <a:grpSpLocks/>
            </p:cNvGrpSpPr>
            <p:nvPr/>
          </p:nvGrpSpPr>
          <p:grpSpPr bwMode="auto">
            <a:xfrm flipH="1" flipV="1">
              <a:off x="1654589" y="1511500"/>
              <a:ext cx="277753" cy="259200"/>
              <a:chOff x="5071872" y="3371088"/>
              <a:chExt cx="219456" cy="201168"/>
            </a:xfrm>
          </p:grpSpPr>
          <p:pic>
            <p:nvPicPr>
              <p:cNvPr id="234" name="Elipse 18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1872" y="3371088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5" name="Text Box 360"/>
              <p:cNvSpPr txBox="1">
                <a:spLocks noChangeArrowheads="1"/>
              </p:cNvSpPr>
              <p:nvPr/>
            </p:nvSpPr>
            <p:spPr bwMode="auto">
              <a:xfrm rot="10800000">
                <a:off x="5108552" y="3403778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4" name="Elipse 19"/>
            <p:cNvGrpSpPr>
              <a:grpSpLocks/>
            </p:cNvGrpSpPr>
            <p:nvPr/>
          </p:nvGrpSpPr>
          <p:grpSpPr bwMode="auto">
            <a:xfrm flipH="1" flipV="1">
              <a:off x="1778035" y="1613609"/>
              <a:ext cx="277753" cy="259200"/>
              <a:chOff x="4974336" y="3291840"/>
              <a:chExt cx="219456" cy="201168"/>
            </a:xfrm>
          </p:grpSpPr>
          <p:pic>
            <p:nvPicPr>
              <p:cNvPr id="232" name="Elipse 19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74336" y="3291840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3" name="Text Box 363"/>
              <p:cNvSpPr txBox="1">
                <a:spLocks noChangeArrowheads="1"/>
              </p:cNvSpPr>
              <p:nvPr/>
            </p:nvSpPr>
            <p:spPr bwMode="auto">
              <a:xfrm rot="10800000">
                <a:off x="5009118" y="3322388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5" name="Elipse 20"/>
            <p:cNvGrpSpPr>
              <a:grpSpLocks/>
            </p:cNvGrpSpPr>
            <p:nvPr/>
          </p:nvGrpSpPr>
          <p:grpSpPr bwMode="auto">
            <a:xfrm flipH="1" flipV="1">
              <a:off x="1924627" y="1700009"/>
              <a:ext cx="277753" cy="267054"/>
              <a:chOff x="4858512" y="3218688"/>
              <a:chExt cx="219456" cy="207264"/>
            </a:xfrm>
          </p:grpSpPr>
          <p:pic>
            <p:nvPicPr>
              <p:cNvPr id="230" name="Elipse 20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8512" y="3218688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1" name="Text Box 366"/>
              <p:cNvSpPr txBox="1">
                <a:spLocks noChangeArrowheads="1"/>
              </p:cNvSpPr>
              <p:nvPr/>
            </p:nvSpPr>
            <p:spPr bwMode="auto">
              <a:xfrm rot="10800000">
                <a:off x="4894844" y="3254798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6" name="Elipse 21"/>
            <p:cNvGrpSpPr>
              <a:grpSpLocks/>
            </p:cNvGrpSpPr>
            <p:nvPr/>
          </p:nvGrpSpPr>
          <p:grpSpPr bwMode="auto">
            <a:xfrm flipH="1" flipV="1">
              <a:off x="2086649" y="1621463"/>
              <a:ext cx="277753" cy="267054"/>
              <a:chOff x="4730496" y="3279648"/>
              <a:chExt cx="219456" cy="207264"/>
            </a:xfrm>
          </p:grpSpPr>
          <p:pic>
            <p:nvPicPr>
              <p:cNvPr id="228" name="Elipse 21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0496" y="3279648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9" name="Text Box 369"/>
              <p:cNvSpPr txBox="1">
                <a:spLocks noChangeArrowheads="1"/>
              </p:cNvSpPr>
              <p:nvPr/>
            </p:nvSpPr>
            <p:spPr bwMode="auto">
              <a:xfrm rot="10800000">
                <a:off x="4765391" y="3315681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7" name="Elipse 22"/>
            <p:cNvGrpSpPr>
              <a:grpSpLocks/>
            </p:cNvGrpSpPr>
            <p:nvPr/>
          </p:nvGrpSpPr>
          <p:grpSpPr bwMode="auto">
            <a:xfrm flipH="1" flipV="1">
              <a:off x="2217811" y="1511500"/>
              <a:ext cx="270038" cy="259200"/>
              <a:chOff x="4632960" y="3371088"/>
              <a:chExt cx="213360" cy="201168"/>
            </a:xfrm>
          </p:grpSpPr>
          <p:pic>
            <p:nvPicPr>
              <p:cNvPr id="226" name="Elipse 22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2960" y="3371088"/>
                <a:ext cx="213360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7" name="Text Box 372"/>
              <p:cNvSpPr txBox="1">
                <a:spLocks noChangeArrowheads="1"/>
              </p:cNvSpPr>
              <p:nvPr/>
            </p:nvSpPr>
            <p:spPr bwMode="auto">
              <a:xfrm rot="10800000">
                <a:off x="4665958" y="3403778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8" name="Elipse 23"/>
            <p:cNvGrpSpPr>
              <a:grpSpLocks/>
            </p:cNvGrpSpPr>
            <p:nvPr/>
          </p:nvGrpSpPr>
          <p:grpSpPr bwMode="auto">
            <a:xfrm flipH="1" flipV="1">
              <a:off x="2395264" y="1432955"/>
              <a:ext cx="277753" cy="267054"/>
              <a:chOff x="4486656" y="3425952"/>
              <a:chExt cx="219456" cy="207264"/>
            </a:xfrm>
          </p:grpSpPr>
          <p:pic>
            <p:nvPicPr>
              <p:cNvPr id="224" name="Elipse 23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86656" y="3425952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5" name="Text Box 375"/>
              <p:cNvSpPr txBox="1">
                <a:spLocks noChangeArrowheads="1"/>
              </p:cNvSpPr>
              <p:nvPr/>
            </p:nvSpPr>
            <p:spPr bwMode="auto">
              <a:xfrm rot="10800000">
                <a:off x="4524904" y="3460364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9" name="Elipse 24"/>
            <p:cNvGrpSpPr>
              <a:grpSpLocks/>
            </p:cNvGrpSpPr>
            <p:nvPr/>
          </p:nvGrpSpPr>
          <p:grpSpPr bwMode="auto">
            <a:xfrm flipH="1" flipV="1">
              <a:off x="2557287" y="1495791"/>
              <a:ext cx="270038" cy="267054"/>
              <a:chOff x="4364736" y="3377184"/>
              <a:chExt cx="213360" cy="207264"/>
            </a:xfrm>
          </p:grpSpPr>
          <p:pic>
            <p:nvPicPr>
              <p:cNvPr id="222" name="Elipse 24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64736" y="3377184"/>
                <a:ext cx="213360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3" name="Text Box 378"/>
              <p:cNvSpPr txBox="1">
                <a:spLocks noChangeArrowheads="1"/>
              </p:cNvSpPr>
              <p:nvPr/>
            </p:nvSpPr>
            <p:spPr bwMode="auto">
              <a:xfrm rot="10800000">
                <a:off x="4398351" y="3412658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0" name="Elipse 25"/>
            <p:cNvGrpSpPr>
              <a:grpSpLocks/>
            </p:cNvGrpSpPr>
            <p:nvPr/>
          </p:nvGrpSpPr>
          <p:grpSpPr bwMode="auto">
            <a:xfrm flipH="1" flipV="1">
              <a:off x="2680733" y="1605754"/>
              <a:ext cx="277753" cy="259200"/>
              <a:chOff x="4261104" y="3297936"/>
              <a:chExt cx="219456" cy="201168"/>
            </a:xfrm>
          </p:grpSpPr>
          <p:pic>
            <p:nvPicPr>
              <p:cNvPr id="220" name="Elipse 25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61104" y="3297936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1" name="Text Box 381"/>
              <p:cNvSpPr txBox="1">
                <a:spLocks noChangeArrowheads="1"/>
              </p:cNvSpPr>
              <p:nvPr/>
            </p:nvSpPr>
            <p:spPr bwMode="auto">
              <a:xfrm rot="10800000">
                <a:off x="4298918" y="3328230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1" name="Elipse 26"/>
            <p:cNvGrpSpPr>
              <a:grpSpLocks/>
            </p:cNvGrpSpPr>
            <p:nvPr/>
          </p:nvGrpSpPr>
          <p:grpSpPr bwMode="auto">
            <a:xfrm flipH="1" flipV="1">
              <a:off x="2842755" y="1692154"/>
              <a:ext cx="277753" cy="259200"/>
              <a:chOff x="4133088" y="3230880"/>
              <a:chExt cx="219456" cy="201168"/>
            </a:xfrm>
          </p:grpSpPr>
          <p:pic>
            <p:nvPicPr>
              <p:cNvPr id="218" name="Elipse 26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3088" y="3230880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9" name="Text Box 384"/>
              <p:cNvSpPr txBox="1">
                <a:spLocks noChangeArrowheads="1"/>
              </p:cNvSpPr>
              <p:nvPr/>
            </p:nvSpPr>
            <p:spPr bwMode="auto">
              <a:xfrm rot="10800000">
                <a:off x="4170846" y="3263706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2" name="Elipse 27"/>
            <p:cNvGrpSpPr>
              <a:grpSpLocks/>
            </p:cNvGrpSpPr>
            <p:nvPr/>
          </p:nvGrpSpPr>
          <p:grpSpPr bwMode="auto">
            <a:xfrm flipH="1" flipV="1">
              <a:off x="3004778" y="1566482"/>
              <a:ext cx="270038" cy="267054"/>
              <a:chOff x="4011168" y="3322320"/>
              <a:chExt cx="213360" cy="207264"/>
            </a:xfrm>
          </p:grpSpPr>
          <p:pic>
            <p:nvPicPr>
              <p:cNvPr id="216" name="Elipse 27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1168" y="3322320"/>
                <a:ext cx="213360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7" name="Text Box 387"/>
              <p:cNvSpPr txBox="1">
                <a:spLocks noChangeArrowheads="1"/>
              </p:cNvSpPr>
              <p:nvPr/>
            </p:nvSpPr>
            <p:spPr bwMode="auto">
              <a:xfrm rot="10800000">
                <a:off x="4044404" y="3356714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3" name="Elipse 29"/>
            <p:cNvGrpSpPr>
              <a:grpSpLocks/>
            </p:cNvGrpSpPr>
            <p:nvPr/>
          </p:nvGrpSpPr>
          <p:grpSpPr bwMode="auto">
            <a:xfrm flipH="1" flipV="1">
              <a:off x="3174516" y="1503645"/>
              <a:ext cx="277753" cy="259200"/>
              <a:chOff x="3870960" y="3377184"/>
              <a:chExt cx="219456" cy="201168"/>
            </a:xfrm>
          </p:grpSpPr>
          <p:pic>
            <p:nvPicPr>
              <p:cNvPr id="214" name="Elipse 29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70960" y="3377184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5" name="Text Box 390"/>
              <p:cNvSpPr txBox="1">
                <a:spLocks noChangeArrowheads="1"/>
              </p:cNvSpPr>
              <p:nvPr/>
            </p:nvSpPr>
            <p:spPr bwMode="auto">
              <a:xfrm rot="10800000">
                <a:off x="3907028" y="3409349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4" name="Elipse 30"/>
            <p:cNvGrpSpPr>
              <a:grpSpLocks/>
            </p:cNvGrpSpPr>
            <p:nvPr/>
          </p:nvGrpSpPr>
          <p:grpSpPr bwMode="auto">
            <a:xfrm flipH="1" flipV="1">
              <a:off x="3328823" y="1566482"/>
              <a:ext cx="270038" cy="267054"/>
              <a:chOff x="3755136" y="3322320"/>
              <a:chExt cx="213360" cy="207264"/>
            </a:xfrm>
          </p:grpSpPr>
          <p:pic>
            <p:nvPicPr>
              <p:cNvPr id="212" name="Elipse 30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55136" y="3322320"/>
                <a:ext cx="213360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3" name="Text Box 393"/>
              <p:cNvSpPr txBox="1">
                <a:spLocks noChangeArrowheads="1"/>
              </p:cNvSpPr>
              <p:nvPr/>
            </p:nvSpPr>
            <p:spPr bwMode="auto">
              <a:xfrm rot="10800000">
                <a:off x="3789012" y="3356714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5" name="Elipse 31"/>
            <p:cNvGrpSpPr>
              <a:grpSpLocks/>
            </p:cNvGrpSpPr>
            <p:nvPr/>
          </p:nvGrpSpPr>
          <p:grpSpPr bwMode="auto">
            <a:xfrm flipH="1" flipV="1">
              <a:off x="3529423" y="1503645"/>
              <a:ext cx="277753" cy="267054"/>
              <a:chOff x="3590544" y="3371088"/>
              <a:chExt cx="219456" cy="207264"/>
            </a:xfrm>
          </p:grpSpPr>
          <p:pic>
            <p:nvPicPr>
              <p:cNvPr id="210" name="Elipse 31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90544" y="3371088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1" name="Text Box 396"/>
              <p:cNvSpPr txBox="1">
                <a:spLocks noChangeArrowheads="1"/>
              </p:cNvSpPr>
              <p:nvPr/>
            </p:nvSpPr>
            <p:spPr bwMode="auto">
              <a:xfrm rot="10800000">
                <a:off x="3627307" y="3405204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6" name="Elipse 32"/>
            <p:cNvGrpSpPr>
              <a:grpSpLocks/>
            </p:cNvGrpSpPr>
            <p:nvPr/>
          </p:nvGrpSpPr>
          <p:grpSpPr bwMode="auto">
            <a:xfrm flipH="1" flipV="1">
              <a:off x="3683730" y="1448664"/>
              <a:ext cx="277753" cy="259200"/>
              <a:chOff x="3468624" y="3419856"/>
              <a:chExt cx="219456" cy="201168"/>
            </a:xfrm>
          </p:grpSpPr>
          <p:pic>
            <p:nvPicPr>
              <p:cNvPr id="208" name="Elipse 32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68624" y="3419856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9" name="Text Box 399"/>
              <p:cNvSpPr txBox="1">
                <a:spLocks noChangeArrowheads="1"/>
              </p:cNvSpPr>
              <p:nvPr/>
            </p:nvSpPr>
            <p:spPr bwMode="auto">
              <a:xfrm rot="10800000">
                <a:off x="3503265" y="3453007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7" name="Elipse 33"/>
            <p:cNvGrpSpPr>
              <a:grpSpLocks/>
            </p:cNvGrpSpPr>
            <p:nvPr/>
          </p:nvGrpSpPr>
          <p:grpSpPr bwMode="auto">
            <a:xfrm flipH="1" flipV="1">
              <a:off x="3853468" y="1362264"/>
              <a:ext cx="270038" cy="267054"/>
              <a:chOff x="3340608" y="3480816"/>
              <a:chExt cx="213360" cy="207264"/>
            </a:xfrm>
          </p:grpSpPr>
          <p:pic>
            <p:nvPicPr>
              <p:cNvPr id="206" name="Elipse 33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40608" y="3480816"/>
                <a:ext cx="213360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7" name="Text Box 402"/>
              <p:cNvSpPr txBox="1">
                <a:spLocks noChangeArrowheads="1"/>
              </p:cNvSpPr>
              <p:nvPr/>
            </p:nvSpPr>
            <p:spPr bwMode="auto">
              <a:xfrm rot="10800000">
                <a:off x="3373692" y="3514850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8" name="Elipse 34"/>
            <p:cNvGrpSpPr>
              <a:grpSpLocks/>
            </p:cNvGrpSpPr>
            <p:nvPr/>
          </p:nvGrpSpPr>
          <p:grpSpPr bwMode="auto">
            <a:xfrm flipH="1" flipV="1">
              <a:off x="4023206" y="1315137"/>
              <a:ext cx="270038" cy="259200"/>
              <a:chOff x="3206496" y="3523488"/>
              <a:chExt cx="213360" cy="201168"/>
            </a:xfrm>
          </p:grpSpPr>
          <p:pic>
            <p:nvPicPr>
              <p:cNvPr id="204" name="Elipse 34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6496" y="3523488"/>
                <a:ext cx="213360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5" name="Text Box 405"/>
              <p:cNvSpPr txBox="1">
                <a:spLocks noChangeArrowheads="1"/>
              </p:cNvSpPr>
              <p:nvPr/>
            </p:nvSpPr>
            <p:spPr bwMode="auto">
              <a:xfrm rot="10800000">
                <a:off x="3239738" y="3556005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9" name="Elipse 35"/>
            <p:cNvGrpSpPr>
              <a:grpSpLocks/>
            </p:cNvGrpSpPr>
            <p:nvPr/>
          </p:nvGrpSpPr>
          <p:grpSpPr bwMode="auto">
            <a:xfrm flipH="1" flipV="1">
              <a:off x="4216091" y="1291573"/>
              <a:ext cx="277753" cy="267054"/>
              <a:chOff x="3048000" y="3535680"/>
              <a:chExt cx="219456" cy="207264"/>
            </a:xfrm>
          </p:grpSpPr>
          <p:pic>
            <p:nvPicPr>
              <p:cNvPr id="202" name="Elipse 35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8000" y="3535680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3" name="Text Box 408"/>
              <p:cNvSpPr txBox="1">
                <a:spLocks noChangeArrowheads="1"/>
              </p:cNvSpPr>
              <p:nvPr/>
            </p:nvSpPr>
            <p:spPr bwMode="auto">
              <a:xfrm rot="10800000">
                <a:off x="3084559" y="3571735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0" name="Elipse 36"/>
            <p:cNvGrpSpPr>
              <a:grpSpLocks/>
            </p:cNvGrpSpPr>
            <p:nvPr/>
          </p:nvGrpSpPr>
          <p:grpSpPr bwMode="auto">
            <a:xfrm flipH="1" flipV="1">
              <a:off x="4401259" y="1291573"/>
              <a:ext cx="277753" cy="259200"/>
              <a:chOff x="2901696" y="3541776"/>
              <a:chExt cx="219456" cy="201168"/>
            </a:xfrm>
          </p:grpSpPr>
          <p:pic>
            <p:nvPicPr>
              <p:cNvPr id="200" name="Elipse 36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01696" y="3541776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1" name="Text Box 411"/>
              <p:cNvSpPr txBox="1">
                <a:spLocks noChangeArrowheads="1"/>
              </p:cNvSpPr>
              <p:nvPr/>
            </p:nvSpPr>
            <p:spPr bwMode="auto">
              <a:xfrm rot="10800000">
                <a:off x="2938670" y="3574152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1" name="Elipse 37"/>
            <p:cNvGrpSpPr>
              <a:grpSpLocks/>
            </p:cNvGrpSpPr>
            <p:nvPr/>
          </p:nvGrpSpPr>
          <p:grpSpPr bwMode="auto">
            <a:xfrm flipH="1" flipV="1">
              <a:off x="4547851" y="1346555"/>
              <a:ext cx="277753" cy="267054"/>
              <a:chOff x="2785872" y="3493008"/>
              <a:chExt cx="219456" cy="207264"/>
            </a:xfrm>
          </p:grpSpPr>
          <p:pic>
            <p:nvPicPr>
              <p:cNvPr id="198" name="Elipse 37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5872" y="3493008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9" name="Text Box 414"/>
              <p:cNvSpPr txBox="1">
                <a:spLocks noChangeArrowheads="1"/>
              </p:cNvSpPr>
              <p:nvPr/>
            </p:nvSpPr>
            <p:spPr bwMode="auto">
              <a:xfrm rot="10800000">
                <a:off x="2820655" y="3526731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2" name="Elipse 38"/>
            <p:cNvGrpSpPr>
              <a:grpSpLocks/>
            </p:cNvGrpSpPr>
            <p:nvPr/>
          </p:nvGrpSpPr>
          <p:grpSpPr bwMode="auto">
            <a:xfrm flipH="1" flipV="1">
              <a:off x="4679013" y="1472227"/>
              <a:ext cx="277753" cy="267054"/>
              <a:chOff x="2682240" y="3395472"/>
              <a:chExt cx="219456" cy="207264"/>
            </a:xfrm>
          </p:grpSpPr>
          <p:pic>
            <p:nvPicPr>
              <p:cNvPr id="196" name="Elipse 38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82240" y="3395472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7" name="Text Box 417"/>
              <p:cNvSpPr txBox="1">
                <a:spLocks noChangeArrowheads="1"/>
              </p:cNvSpPr>
              <p:nvPr/>
            </p:nvSpPr>
            <p:spPr bwMode="auto">
              <a:xfrm rot="10800000">
                <a:off x="2719491" y="3430162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3" name="Elipse 39"/>
            <p:cNvGrpSpPr>
              <a:grpSpLocks/>
            </p:cNvGrpSpPr>
            <p:nvPr/>
          </p:nvGrpSpPr>
          <p:grpSpPr bwMode="auto">
            <a:xfrm flipH="1" flipV="1">
              <a:off x="4625005" y="1660736"/>
              <a:ext cx="270038" cy="267054"/>
              <a:chOff x="2731008" y="3249168"/>
              <a:chExt cx="213360" cy="207264"/>
            </a:xfrm>
          </p:grpSpPr>
          <p:pic>
            <p:nvPicPr>
              <p:cNvPr id="194" name="Elipse 39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008" y="3249168"/>
                <a:ext cx="213360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5" name="Text Box 420"/>
              <p:cNvSpPr txBox="1">
                <a:spLocks noChangeArrowheads="1"/>
              </p:cNvSpPr>
              <p:nvPr/>
            </p:nvSpPr>
            <p:spPr bwMode="auto">
              <a:xfrm rot="10800000">
                <a:off x="2764910" y="3284375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4" name="CuadroTexto 41"/>
            <p:cNvSpPr txBox="1">
              <a:spLocks noChangeArrowheads="1"/>
            </p:cNvSpPr>
            <p:nvPr/>
          </p:nvSpPr>
          <p:spPr bwMode="auto">
            <a:xfrm>
              <a:off x="4621307" y="1851865"/>
              <a:ext cx="233014" cy="353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endParaRPr lang="es-ES" altLang="es-ES" sz="1200" b="1"/>
            </a:p>
          </p:txBody>
        </p:sp>
        <p:sp>
          <p:nvSpPr>
            <p:cNvPr id="175" name="CuadroTexto 59"/>
            <p:cNvSpPr txBox="1">
              <a:spLocks noChangeArrowheads="1"/>
            </p:cNvSpPr>
            <p:nvPr/>
          </p:nvSpPr>
          <p:spPr bwMode="auto">
            <a:xfrm>
              <a:off x="2789341" y="1847776"/>
              <a:ext cx="233013" cy="353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endParaRPr lang="es-ES" altLang="es-ES" sz="1200" b="1"/>
            </a:p>
          </p:txBody>
        </p:sp>
        <p:grpSp>
          <p:nvGrpSpPr>
            <p:cNvPr id="176" name="Elipse 60"/>
            <p:cNvGrpSpPr>
              <a:grpSpLocks/>
            </p:cNvGrpSpPr>
            <p:nvPr/>
          </p:nvGrpSpPr>
          <p:grpSpPr bwMode="auto">
            <a:xfrm flipH="1" flipV="1">
              <a:off x="4478413" y="1778554"/>
              <a:ext cx="277753" cy="267054"/>
              <a:chOff x="2840736" y="3157728"/>
              <a:chExt cx="219456" cy="207264"/>
            </a:xfrm>
          </p:grpSpPr>
          <p:pic>
            <p:nvPicPr>
              <p:cNvPr id="192" name="Elipse 60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0736" y="3157728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3" name="Text Box 425"/>
              <p:cNvSpPr txBox="1">
                <a:spLocks noChangeArrowheads="1"/>
              </p:cNvSpPr>
              <p:nvPr/>
            </p:nvSpPr>
            <p:spPr bwMode="auto">
              <a:xfrm rot="10800000">
                <a:off x="2876400" y="3193090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7" name="Elipse 61"/>
            <p:cNvGrpSpPr>
              <a:grpSpLocks/>
            </p:cNvGrpSpPr>
            <p:nvPr/>
          </p:nvGrpSpPr>
          <p:grpSpPr bwMode="auto">
            <a:xfrm flipH="1" flipV="1">
              <a:off x="4354967" y="1880663"/>
              <a:ext cx="277753" cy="259200"/>
              <a:chOff x="2938272" y="3084576"/>
              <a:chExt cx="219456" cy="201168"/>
            </a:xfrm>
          </p:grpSpPr>
          <p:pic>
            <p:nvPicPr>
              <p:cNvPr id="190" name="Elipse 61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38272" y="3084576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1" name="Text Box 428"/>
              <p:cNvSpPr txBox="1">
                <a:spLocks noChangeArrowheads="1"/>
              </p:cNvSpPr>
              <p:nvPr/>
            </p:nvSpPr>
            <p:spPr bwMode="auto">
              <a:xfrm rot="10800000">
                <a:off x="2975834" y="3116927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8" name="Elipse 62"/>
            <p:cNvGrpSpPr>
              <a:grpSpLocks/>
            </p:cNvGrpSpPr>
            <p:nvPr/>
          </p:nvGrpSpPr>
          <p:grpSpPr bwMode="auto">
            <a:xfrm flipH="1" flipV="1">
              <a:off x="4169798" y="1849245"/>
              <a:ext cx="277753" cy="259200"/>
              <a:chOff x="3084576" y="3108960"/>
              <a:chExt cx="219456" cy="201168"/>
            </a:xfrm>
          </p:grpSpPr>
          <p:pic>
            <p:nvPicPr>
              <p:cNvPr id="188" name="Elipse 62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84576" y="3108960"/>
                <a:ext cx="219456" cy="201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9" name="Text Box 431"/>
              <p:cNvSpPr txBox="1">
                <a:spLocks noChangeArrowheads="1"/>
              </p:cNvSpPr>
              <p:nvPr/>
            </p:nvSpPr>
            <p:spPr bwMode="auto">
              <a:xfrm rot="10800000">
                <a:off x="3121723" y="3139584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9" name="Elipse 63"/>
            <p:cNvGrpSpPr>
              <a:grpSpLocks/>
            </p:cNvGrpSpPr>
            <p:nvPr/>
          </p:nvGrpSpPr>
          <p:grpSpPr bwMode="auto">
            <a:xfrm flipH="1" flipV="1">
              <a:off x="3984630" y="1919936"/>
              <a:ext cx="277753" cy="267054"/>
              <a:chOff x="3230880" y="3048000"/>
              <a:chExt cx="219456" cy="207264"/>
            </a:xfrm>
          </p:grpSpPr>
          <p:pic>
            <p:nvPicPr>
              <p:cNvPr id="186" name="Elipse 63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30880" y="3048000"/>
                <a:ext cx="219456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7" name="Text Box 434"/>
              <p:cNvSpPr txBox="1">
                <a:spLocks noChangeArrowheads="1"/>
              </p:cNvSpPr>
              <p:nvPr/>
            </p:nvSpPr>
            <p:spPr bwMode="auto">
              <a:xfrm rot="10800000">
                <a:off x="3267610" y="3081831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0" name="Elipse 64"/>
            <p:cNvGrpSpPr>
              <a:grpSpLocks/>
            </p:cNvGrpSpPr>
            <p:nvPr/>
          </p:nvGrpSpPr>
          <p:grpSpPr bwMode="auto">
            <a:xfrm flipH="1" flipV="1">
              <a:off x="3814892" y="1967063"/>
              <a:ext cx="270038" cy="267054"/>
              <a:chOff x="3371088" y="3011424"/>
              <a:chExt cx="213360" cy="207264"/>
            </a:xfrm>
          </p:grpSpPr>
          <p:pic>
            <p:nvPicPr>
              <p:cNvPr id="184" name="Elipse 64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71088" y="3011424"/>
                <a:ext cx="213360" cy="2072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5" name="Text Box 437"/>
              <p:cNvSpPr txBox="1">
                <a:spLocks noChangeArrowheads="1"/>
              </p:cNvSpPr>
              <p:nvPr/>
            </p:nvSpPr>
            <p:spPr bwMode="auto">
              <a:xfrm rot="10800000">
                <a:off x="3403831" y="3046576"/>
                <a:ext cx="140620" cy="1315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endParaRPr lang="es-ES" altLang="es-E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1" name="CuadroTexto 65"/>
            <p:cNvSpPr txBox="1">
              <a:spLocks noChangeArrowheads="1"/>
            </p:cNvSpPr>
            <p:nvPr/>
          </p:nvSpPr>
          <p:spPr bwMode="auto">
            <a:xfrm>
              <a:off x="2968119" y="1772116"/>
              <a:ext cx="233013" cy="353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endParaRPr lang="es-ES" altLang="es-ES" sz="1200" b="1"/>
            </a:p>
          </p:txBody>
        </p:sp>
        <p:cxnSp>
          <p:nvCxnSpPr>
            <p:cNvPr id="182" name="Conector recto 70"/>
            <p:cNvCxnSpPr/>
            <p:nvPr/>
          </p:nvCxnSpPr>
          <p:spPr>
            <a:xfrm>
              <a:off x="3855980" y="1622841"/>
              <a:ext cx="237031" cy="318998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3" name="CuadroTexto 86"/>
            <p:cNvSpPr txBox="1">
              <a:spLocks noChangeArrowheads="1"/>
            </p:cNvSpPr>
            <p:nvPr/>
          </p:nvSpPr>
          <p:spPr bwMode="auto">
            <a:xfrm>
              <a:off x="1960218" y="1949546"/>
              <a:ext cx="233113" cy="354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endParaRPr lang="es-ES" altLang="es-ES" sz="1200" b="1"/>
            </a:p>
          </p:txBody>
        </p:sp>
      </p:grpSp>
      <p:sp>
        <p:nvSpPr>
          <p:cNvPr id="242" name="Line 442"/>
          <p:cNvSpPr>
            <a:spLocks noChangeShapeType="1"/>
          </p:cNvSpPr>
          <p:nvPr/>
        </p:nvSpPr>
        <p:spPr bwMode="auto">
          <a:xfrm>
            <a:off x="4258424" y="5480276"/>
            <a:ext cx="261032" cy="59434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3" name="CuadroTexto 302"/>
          <p:cNvSpPr txBox="1">
            <a:spLocks noChangeArrowheads="1"/>
          </p:cNvSpPr>
          <p:nvPr/>
        </p:nvSpPr>
        <p:spPr bwMode="auto">
          <a:xfrm>
            <a:off x="3170081" y="5361781"/>
            <a:ext cx="5453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b="1" dirty="0"/>
              <a:t>LAP</a:t>
            </a:r>
            <a:endParaRPr lang="en-GB" altLang="es-ES" b="1" dirty="0"/>
          </a:p>
        </p:txBody>
      </p:sp>
      <p:sp>
        <p:nvSpPr>
          <p:cNvPr id="244" name="CuadroTexto 300"/>
          <p:cNvSpPr txBox="1">
            <a:spLocks noChangeArrowheads="1"/>
          </p:cNvSpPr>
          <p:nvPr/>
        </p:nvSpPr>
        <p:spPr bwMode="auto">
          <a:xfrm>
            <a:off x="4631821" y="5908431"/>
            <a:ext cx="10761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1600" b="1" dirty="0"/>
              <a:t>Cortistatin</a:t>
            </a:r>
            <a:endParaRPr lang="en-GB" altLang="es-ES" sz="1600" b="1" dirty="0"/>
          </a:p>
        </p:txBody>
      </p:sp>
      <p:sp>
        <p:nvSpPr>
          <p:cNvPr id="245" name="CuadroTexto 302"/>
          <p:cNvSpPr txBox="1">
            <a:spLocks noChangeArrowheads="1"/>
          </p:cNvSpPr>
          <p:nvPr/>
        </p:nvSpPr>
        <p:spPr bwMode="auto">
          <a:xfrm>
            <a:off x="5238594" y="5458619"/>
            <a:ext cx="13655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1400" b="1" dirty="0" err="1"/>
              <a:t>Site</a:t>
            </a:r>
            <a:r>
              <a:rPr lang="es-ES" altLang="es-ES" sz="1400" b="1" dirty="0"/>
              <a:t> of </a:t>
            </a:r>
            <a:r>
              <a:rPr lang="es-ES" altLang="es-ES" sz="1400" b="1" dirty="0" err="1"/>
              <a:t>sheading</a:t>
            </a:r>
            <a:endParaRPr lang="en-GB" altLang="es-ES" sz="1400" b="1" dirty="0"/>
          </a:p>
        </p:txBody>
      </p:sp>
      <p:sp>
        <p:nvSpPr>
          <p:cNvPr id="246" name="CuadroTexto 302"/>
          <p:cNvSpPr txBox="1">
            <a:spLocks noChangeArrowheads="1"/>
          </p:cNvSpPr>
          <p:nvPr/>
        </p:nvSpPr>
        <p:spPr bwMode="auto">
          <a:xfrm>
            <a:off x="3592224" y="5586923"/>
            <a:ext cx="7963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1600" b="1" dirty="0" err="1"/>
              <a:t>release</a:t>
            </a:r>
            <a:endParaRPr lang="en-GB" altLang="es-ES" sz="1600" b="1" dirty="0"/>
          </a:p>
        </p:txBody>
      </p:sp>
      <p:sp>
        <p:nvSpPr>
          <p:cNvPr id="247" name="1 Título"/>
          <p:cNvSpPr>
            <a:spLocks noGrp="1"/>
          </p:cNvSpPr>
          <p:nvPr>
            <p:ph type="title"/>
          </p:nvPr>
        </p:nvSpPr>
        <p:spPr>
          <a:xfrm>
            <a:off x="1055440" y="116632"/>
            <a:ext cx="10369152" cy="1143000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New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composition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with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Latent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-Cortistatin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for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treating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fibrosis</a:t>
            </a:r>
          </a:p>
        </p:txBody>
      </p:sp>
      <p:pic>
        <p:nvPicPr>
          <p:cNvPr id="248" name="Picture 3" descr="D:\Patente fibrosis\Patente fibrosis\pulmon con fibrosis y tratado con LAP-CST.tif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311" y="4156075"/>
            <a:ext cx="2892329" cy="216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9" name="Picture 4" descr="D:\Patente fibrosis\Patente fibrosis\Pulmon con fibrosis.tif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312" y="1913765"/>
            <a:ext cx="2892329" cy="216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0" name="CuadroTexto 300"/>
          <p:cNvSpPr txBox="1">
            <a:spLocks noChangeArrowheads="1"/>
          </p:cNvSpPr>
          <p:nvPr/>
        </p:nvSpPr>
        <p:spPr bwMode="auto">
          <a:xfrm>
            <a:off x="7897825" y="3085552"/>
            <a:ext cx="10230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2000" b="1" dirty="0"/>
              <a:t>Placebo</a:t>
            </a:r>
            <a:endParaRPr lang="en-GB" altLang="es-ES" sz="2000" b="1" dirty="0"/>
          </a:p>
        </p:txBody>
      </p:sp>
      <p:sp>
        <p:nvSpPr>
          <p:cNvPr id="251" name="CuadroTexto 300"/>
          <p:cNvSpPr txBox="1">
            <a:spLocks noChangeArrowheads="1"/>
          </p:cNvSpPr>
          <p:nvPr/>
        </p:nvSpPr>
        <p:spPr bwMode="auto">
          <a:xfrm>
            <a:off x="7650130" y="4873441"/>
            <a:ext cx="12707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2000" b="1" dirty="0" err="1"/>
              <a:t>latent</a:t>
            </a:r>
            <a:r>
              <a:rPr lang="es-ES" altLang="es-ES" sz="2000" b="1" dirty="0"/>
              <a:t>-CST</a:t>
            </a:r>
            <a:endParaRPr lang="en-GB" altLang="es-ES" sz="2000" b="1" dirty="0"/>
          </a:p>
        </p:txBody>
      </p:sp>
      <p:sp>
        <p:nvSpPr>
          <p:cNvPr id="252" name="CuadroTexto 300"/>
          <p:cNvSpPr txBox="1">
            <a:spLocks noChangeArrowheads="1"/>
          </p:cNvSpPr>
          <p:nvPr/>
        </p:nvSpPr>
        <p:spPr bwMode="auto">
          <a:xfrm>
            <a:off x="9242833" y="1554453"/>
            <a:ext cx="22152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s-ES" sz="2000" b="1" dirty="0"/>
              <a:t>Pulmonary Fibrosis</a:t>
            </a:r>
          </a:p>
        </p:txBody>
      </p:sp>
      <p:sp>
        <p:nvSpPr>
          <p:cNvPr id="253" name="CuadroTexto 300"/>
          <p:cNvSpPr txBox="1">
            <a:spLocks noChangeArrowheads="1"/>
          </p:cNvSpPr>
          <p:nvPr/>
        </p:nvSpPr>
        <p:spPr bwMode="auto">
          <a:xfrm>
            <a:off x="1530298" y="4412125"/>
            <a:ext cx="9412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altLang="es-ES" sz="1600" b="1" dirty="0"/>
              <a:t>33.5 </a:t>
            </a:r>
            <a:r>
              <a:rPr lang="es-ES" altLang="es-ES" sz="1600" b="1" dirty="0" err="1"/>
              <a:t>KDa</a:t>
            </a:r>
            <a:endParaRPr lang="en-GB" altLang="es-ES" sz="1600" b="1" dirty="0"/>
          </a:p>
        </p:txBody>
      </p:sp>
      <p:pic>
        <p:nvPicPr>
          <p:cNvPr id="3" name="2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1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19"/>
    </mc:Choice>
    <mc:Fallback xmlns="">
      <p:transition spd="slow" advTm="41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err="1">
                <a:solidFill>
                  <a:srgbClr val="2D686D"/>
                </a:solidFill>
              </a:rPr>
              <a:t>Differential</a:t>
            </a:r>
            <a:r>
              <a:rPr lang="es-ES" b="1" dirty="0">
                <a:solidFill>
                  <a:srgbClr val="2D686D"/>
                </a:solidFill>
              </a:rPr>
              <a:t> </a:t>
            </a:r>
            <a:r>
              <a:rPr lang="es-ES" b="1" dirty="0" err="1">
                <a:solidFill>
                  <a:srgbClr val="2D686D"/>
                </a:solidFill>
              </a:rPr>
              <a:t>features</a:t>
            </a:r>
            <a:r>
              <a:rPr lang="es-ES" b="1" dirty="0">
                <a:solidFill>
                  <a:srgbClr val="2D686D"/>
                </a:solidFill>
              </a:rPr>
              <a:t> </a:t>
            </a:r>
            <a:r>
              <a:rPr lang="es-ES" b="1" dirty="0" err="1">
                <a:solidFill>
                  <a:srgbClr val="2D686D"/>
                </a:solidFill>
              </a:rPr>
              <a:t>facing</a:t>
            </a:r>
            <a:r>
              <a:rPr lang="es-ES" b="1" dirty="0">
                <a:solidFill>
                  <a:srgbClr val="2D686D"/>
                </a:solidFill>
              </a:rPr>
              <a:t> </a:t>
            </a:r>
            <a:r>
              <a:rPr lang="es-ES" b="1" dirty="0" err="1">
                <a:solidFill>
                  <a:srgbClr val="2D686D"/>
                </a:solidFill>
              </a:rPr>
              <a:t>the</a:t>
            </a:r>
            <a:r>
              <a:rPr lang="es-ES" b="1" dirty="0">
                <a:solidFill>
                  <a:srgbClr val="2D686D"/>
                </a:solidFill>
              </a:rPr>
              <a:t> </a:t>
            </a:r>
            <a:r>
              <a:rPr lang="es-ES" b="1" dirty="0" err="1">
                <a:solidFill>
                  <a:srgbClr val="2D686D"/>
                </a:solidFill>
              </a:rPr>
              <a:t>market</a:t>
            </a:r>
            <a:endParaRPr lang="es-ES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Current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therapies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/>
              <a:t>target 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single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components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/>
              <a:t>of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fibrotic</a:t>
            </a:r>
            <a:r>
              <a:rPr lang="es-ES" dirty="0"/>
              <a:t> </a:t>
            </a:r>
            <a:r>
              <a:rPr lang="es-ES" dirty="0" err="1"/>
              <a:t>diseases</a:t>
            </a:r>
            <a:r>
              <a:rPr lang="es-ES" dirty="0"/>
              <a:t>: </a:t>
            </a:r>
            <a:r>
              <a:rPr lang="es-ES" dirty="0" err="1"/>
              <a:t>antibiotics</a:t>
            </a:r>
            <a:r>
              <a:rPr lang="es-ES" dirty="0"/>
              <a:t>/</a:t>
            </a:r>
            <a:r>
              <a:rPr lang="es-ES" dirty="0" err="1"/>
              <a:t>antivirals</a:t>
            </a:r>
            <a:r>
              <a:rPr lang="es-ES" dirty="0"/>
              <a:t>, anti-</a:t>
            </a:r>
            <a:r>
              <a:rPr lang="es-ES" dirty="0" err="1"/>
              <a:t>inflammatory</a:t>
            </a:r>
            <a:r>
              <a:rPr lang="es-ES" dirty="0"/>
              <a:t> </a:t>
            </a:r>
            <a:r>
              <a:rPr lang="es-ES" dirty="0" err="1"/>
              <a:t>drugs</a:t>
            </a:r>
            <a:r>
              <a:rPr lang="es-ES" dirty="0"/>
              <a:t>, anti-</a:t>
            </a:r>
            <a:r>
              <a:rPr lang="es-ES" dirty="0" err="1"/>
              <a:t>TGFb</a:t>
            </a:r>
            <a:r>
              <a:rPr lang="es-ES" dirty="0"/>
              <a:t> and  anti-CTGF.</a:t>
            </a:r>
          </a:p>
          <a:p>
            <a:r>
              <a:rPr lang="es-ES" dirty="0" err="1"/>
              <a:t>Latent</a:t>
            </a:r>
            <a:r>
              <a:rPr lang="es-ES" dirty="0"/>
              <a:t>-Cortistatin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impairs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inflammation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and fibrosis </a:t>
            </a:r>
            <a:r>
              <a:rPr lang="es-ES" dirty="0"/>
              <a:t>at </a:t>
            </a:r>
            <a:r>
              <a:rPr lang="es-ES" dirty="0" err="1"/>
              <a:t>multiple</a:t>
            </a:r>
            <a:r>
              <a:rPr lang="es-ES" dirty="0"/>
              <a:t> </a:t>
            </a:r>
            <a:r>
              <a:rPr lang="es-ES" dirty="0" err="1"/>
              <a:t>levels</a:t>
            </a:r>
            <a:r>
              <a:rPr lang="es-ES" dirty="0"/>
              <a:t>.</a:t>
            </a:r>
          </a:p>
          <a:p>
            <a:r>
              <a:rPr lang="es-ES" dirty="0"/>
              <a:t>Cortistatin-</a:t>
            </a:r>
            <a:r>
              <a:rPr lang="es-ES" dirty="0" err="1"/>
              <a:t>based</a:t>
            </a:r>
            <a:r>
              <a:rPr lang="es-ES" dirty="0"/>
              <a:t> </a:t>
            </a:r>
            <a:r>
              <a:rPr lang="es-ES" dirty="0" err="1"/>
              <a:t>therapies</a:t>
            </a:r>
            <a:r>
              <a:rPr lang="es-ES" dirty="0"/>
              <a:t> are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safe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and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effective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/>
              <a:t>in </a:t>
            </a:r>
            <a:r>
              <a:rPr lang="es-ES" dirty="0" err="1"/>
              <a:t>other</a:t>
            </a:r>
            <a:r>
              <a:rPr lang="es-ES" dirty="0"/>
              <a:t> human </a:t>
            </a:r>
            <a:r>
              <a:rPr lang="es-ES" dirty="0" err="1"/>
              <a:t>diseases</a:t>
            </a:r>
            <a:r>
              <a:rPr lang="es-ES" dirty="0"/>
              <a:t>: </a:t>
            </a:r>
            <a:r>
              <a:rPr lang="es-ES" dirty="0" err="1"/>
              <a:t>acromegaly</a:t>
            </a:r>
            <a:r>
              <a:rPr lang="es-ES" dirty="0"/>
              <a:t> and </a:t>
            </a:r>
            <a:r>
              <a:rPr lang="es-ES" dirty="0" err="1"/>
              <a:t>Cushing’s</a:t>
            </a:r>
            <a:r>
              <a:rPr lang="es-ES" dirty="0"/>
              <a:t> </a:t>
            </a:r>
            <a:r>
              <a:rPr lang="es-ES" dirty="0" err="1"/>
              <a:t>symdrome</a:t>
            </a:r>
            <a:r>
              <a:rPr lang="es-ES" dirty="0"/>
              <a:t>.</a:t>
            </a:r>
          </a:p>
        </p:txBody>
      </p:sp>
      <p:pic>
        <p:nvPicPr>
          <p:cNvPr id="5" name="4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3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597"/>
    </mc:Choice>
    <mc:Fallback xmlns="">
      <p:transition spd="slow" advTm="62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6" t="21627" r="10535" b="9659"/>
          <a:stretch/>
        </p:blipFill>
        <p:spPr bwMode="auto">
          <a:xfrm>
            <a:off x="91751" y="1268759"/>
            <a:ext cx="7549201" cy="4779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8436768" y="1427110"/>
            <a:ext cx="2915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>
                <a:solidFill>
                  <a:srgbClr val="C00000"/>
                </a:solidFill>
              </a:rPr>
              <a:t>Patent</a:t>
            </a:r>
            <a:r>
              <a:rPr lang="es-ES" b="1" dirty="0">
                <a:solidFill>
                  <a:srgbClr val="C00000"/>
                </a:solidFill>
              </a:rPr>
              <a:t>:</a:t>
            </a:r>
          </a:p>
          <a:p>
            <a:r>
              <a:rPr lang="es-ES" dirty="0"/>
              <a:t>PCT. Extended to EU and USA</a:t>
            </a:r>
          </a:p>
          <a:p>
            <a:endParaRPr lang="es-ES" dirty="0"/>
          </a:p>
          <a:p>
            <a:r>
              <a:rPr lang="es-ES" b="1" dirty="0" err="1">
                <a:solidFill>
                  <a:srgbClr val="C00000"/>
                </a:solidFill>
              </a:rPr>
              <a:t>Contact</a:t>
            </a:r>
            <a:r>
              <a:rPr lang="es-ES" b="1" dirty="0">
                <a:solidFill>
                  <a:srgbClr val="C00000"/>
                </a:solidFill>
              </a:rPr>
              <a:t> </a:t>
            </a:r>
            <a:r>
              <a:rPr lang="es-ES" b="1" dirty="0" err="1">
                <a:solidFill>
                  <a:srgbClr val="C00000"/>
                </a:solidFill>
              </a:rPr>
              <a:t>information</a:t>
            </a:r>
            <a:r>
              <a:rPr lang="es-ES" b="1" dirty="0">
                <a:solidFill>
                  <a:srgbClr val="C00000"/>
                </a:solidFill>
              </a:rPr>
              <a:t>:</a:t>
            </a:r>
          </a:p>
          <a:p>
            <a:r>
              <a:rPr lang="es-ES" u="sng" dirty="0" err="1"/>
              <a:t>Reserach</a:t>
            </a:r>
            <a:r>
              <a:rPr lang="es-ES" u="sng" dirty="0"/>
              <a:t>:</a:t>
            </a:r>
          </a:p>
          <a:p>
            <a:r>
              <a:rPr lang="es-ES" dirty="0"/>
              <a:t>Mario Delgado</a:t>
            </a:r>
          </a:p>
          <a:p>
            <a:r>
              <a:rPr lang="es-ES" dirty="0"/>
              <a:t>IPBLN-CSIC</a:t>
            </a:r>
          </a:p>
          <a:p>
            <a:r>
              <a:rPr lang="es-ES" dirty="0">
                <a:hlinkClick r:id="rId5"/>
              </a:rPr>
              <a:t>mdelgado@ipb.csic.es</a:t>
            </a:r>
            <a:endParaRPr lang="es-ES" dirty="0"/>
          </a:p>
          <a:p>
            <a:endParaRPr lang="es-ES" dirty="0"/>
          </a:p>
          <a:p>
            <a:r>
              <a:rPr lang="es-ES" u="sng" dirty="0" err="1"/>
              <a:t>Patent</a:t>
            </a:r>
            <a:r>
              <a:rPr lang="es-ES" u="sng" dirty="0"/>
              <a:t>:</a:t>
            </a:r>
          </a:p>
          <a:p>
            <a:r>
              <a:rPr lang="es-ES" dirty="0"/>
              <a:t>José Ramón Domínguez</a:t>
            </a:r>
          </a:p>
          <a:p>
            <a:r>
              <a:rPr lang="es-ES" dirty="0"/>
              <a:t>Vicepresidencia Adjunta de Transferencia del Conocimiento del CSIC</a:t>
            </a:r>
          </a:p>
          <a:p>
            <a:r>
              <a:rPr lang="es-ES" dirty="0">
                <a:hlinkClick r:id="rId6"/>
              </a:rPr>
              <a:t>jrdominguez@orgc.csic.es</a:t>
            </a:r>
            <a:endParaRPr lang="es-ES" dirty="0"/>
          </a:p>
          <a:p>
            <a:r>
              <a:rPr lang="es-ES" dirty="0">
                <a:hlinkClick r:id="rId7"/>
              </a:rPr>
              <a:t>comercializacion@csic.es</a:t>
            </a:r>
            <a:endParaRPr lang="es-ES" dirty="0"/>
          </a:p>
          <a:p>
            <a:endParaRPr lang="es-ES" dirty="0"/>
          </a:p>
          <a:p>
            <a:endParaRPr lang="es-ES" dirty="0"/>
          </a:p>
        </p:txBody>
      </p:sp>
      <p:cxnSp>
        <p:nvCxnSpPr>
          <p:cNvPr id="6" name="5 Conector recto"/>
          <p:cNvCxnSpPr/>
          <p:nvPr/>
        </p:nvCxnSpPr>
        <p:spPr>
          <a:xfrm>
            <a:off x="8304585" y="1268760"/>
            <a:ext cx="2796479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>
            <a:off x="8304585" y="1268760"/>
            <a:ext cx="0" cy="462284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4.jpg"/>
          <p:cNvPicPr/>
          <p:nvPr/>
        </p:nvPicPr>
        <p:blipFill rotWithShape="1">
          <a:blip r:embed="rId8"/>
          <a:srcRect l="25250" t="58567" r="10258" b="17593"/>
          <a:stretch/>
        </p:blipFill>
        <p:spPr>
          <a:xfrm>
            <a:off x="315106" y="6210787"/>
            <a:ext cx="1899142" cy="490963"/>
          </a:xfrm>
          <a:prstGeom prst="rect">
            <a:avLst/>
          </a:prstGeom>
          <a:ln/>
        </p:spPr>
      </p:pic>
      <p:sp>
        <p:nvSpPr>
          <p:cNvPr id="9" name="8 Rectángulo"/>
          <p:cNvSpPr/>
          <p:nvPr/>
        </p:nvSpPr>
        <p:spPr>
          <a:xfrm>
            <a:off x="4295800" y="126377"/>
            <a:ext cx="40414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>
                <a:solidFill>
                  <a:srgbClr val="2D686D"/>
                </a:solidFill>
              </a:rPr>
              <a:t>IPR </a:t>
            </a:r>
            <a:r>
              <a:rPr lang="es-ES" sz="4400" b="1" dirty="0" err="1">
                <a:solidFill>
                  <a:srgbClr val="2D686D"/>
                </a:solidFill>
              </a:rPr>
              <a:t>protection</a:t>
            </a:r>
            <a:endParaRPr lang="es-ES" sz="4400" b="1" dirty="0"/>
          </a:p>
        </p:txBody>
      </p:sp>
      <p:pic>
        <p:nvPicPr>
          <p:cNvPr id="2" name="1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85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96"/>
    </mc:Choice>
    <mc:Fallback xmlns="">
      <p:transition spd="slow" advTm="19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335360" y="-99392"/>
            <a:ext cx="1132925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we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s-ES" b="1" dirty="0" err="1">
                <a:solidFill>
                  <a:schemeClr val="accent6">
                    <a:lumMod val="50000"/>
                  </a:schemeClr>
                </a:solidFill>
              </a:rPr>
              <a:t>offer</a:t>
            </a:r>
            <a:r>
              <a:rPr lang="es-ES" b="1" dirty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6" name="4 Marcador de contenido"/>
          <p:cNvSpPr>
            <a:spLocks noGrp="1"/>
          </p:cNvSpPr>
          <p:nvPr>
            <p:ph idx="1"/>
          </p:nvPr>
        </p:nvSpPr>
        <p:spPr>
          <a:xfrm>
            <a:off x="294217" y="991270"/>
            <a:ext cx="10972800" cy="4525963"/>
          </a:xfrm>
        </p:spPr>
        <p:txBody>
          <a:bodyPr>
            <a:normAutofit/>
          </a:bodyPr>
          <a:lstStyle/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Solid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preclinical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results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/>
              <a:t>with</a:t>
            </a:r>
            <a:r>
              <a:rPr lang="es-ES" sz="2400" b="1" dirty="0"/>
              <a:t> </a:t>
            </a:r>
            <a:r>
              <a:rPr lang="es-ES" sz="2400" b="1" dirty="0" err="1"/>
              <a:t>an</a:t>
            </a:r>
            <a:r>
              <a:rPr lang="es-ES" sz="2400" b="1" dirty="0"/>
              <a:t> </a:t>
            </a:r>
            <a:r>
              <a:rPr lang="es-ES" sz="2400" b="1" dirty="0" err="1"/>
              <a:t>innovative</a:t>
            </a:r>
            <a:r>
              <a:rPr lang="es-ES" sz="2400" b="1" dirty="0"/>
              <a:t> </a:t>
            </a:r>
            <a:r>
              <a:rPr lang="es-ES" sz="2400" b="1" dirty="0" err="1"/>
              <a:t>compound</a:t>
            </a:r>
            <a:r>
              <a:rPr lang="es-ES" sz="2400" b="1" dirty="0"/>
              <a:t> </a:t>
            </a:r>
            <a:r>
              <a:rPr lang="es-ES" sz="2400" b="1" dirty="0" err="1"/>
              <a:t>that</a:t>
            </a:r>
            <a:r>
              <a:rPr lang="es-ES" sz="2400" b="1" dirty="0"/>
              <a:t> </a:t>
            </a:r>
            <a:r>
              <a:rPr lang="es-ES" sz="2400" b="1" dirty="0" err="1"/>
              <a:t>acts</a:t>
            </a:r>
            <a:r>
              <a:rPr lang="es-ES" sz="2400" b="1" dirty="0"/>
              <a:t> at </a:t>
            </a:r>
            <a:r>
              <a:rPr lang="es-ES" sz="2400" b="1" dirty="0" err="1"/>
              <a:t>various</a:t>
            </a:r>
            <a:r>
              <a:rPr lang="es-ES" sz="2400" b="1" dirty="0"/>
              <a:t> </a:t>
            </a:r>
            <a:r>
              <a:rPr lang="es-ES" sz="2400" b="1" dirty="0" err="1"/>
              <a:t>levels</a:t>
            </a:r>
            <a:r>
              <a:rPr lang="es-ES" sz="2400" b="1" dirty="0"/>
              <a:t> in </a:t>
            </a:r>
            <a:r>
              <a:rPr lang="es-ES" sz="2400" b="1" dirty="0" err="1"/>
              <a:t>fibrotic</a:t>
            </a:r>
            <a:r>
              <a:rPr lang="es-ES" sz="2400" b="1" dirty="0"/>
              <a:t> </a:t>
            </a:r>
            <a:r>
              <a:rPr lang="es-ES" sz="2400" b="1" dirty="0" err="1"/>
              <a:t>disorders</a:t>
            </a:r>
            <a:r>
              <a:rPr lang="es-ES" sz="2400" b="1" dirty="0"/>
              <a:t> of </a:t>
            </a:r>
            <a:r>
              <a:rPr lang="es-ES" sz="2400" b="1" dirty="0" err="1"/>
              <a:t>different</a:t>
            </a:r>
            <a:r>
              <a:rPr lang="es-ES" sz="2400" b="1" dirty="0"/>
              <a:t> </a:t>
            </a:r>
            <a:r>
              <a:rPr lang="es-ES" sz="2400" b="1" dirty="0" err="1"/>
              <a:t>ethiologies</a:t>
            </a:r>
            <a:r>
              <a:rPr lang="es-ES" sz="2400" b="1" dirty="0"/>
              <a:t> </a:t>
            </a:r>
          </a:p>
          <a:p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Protected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results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/>
              <a:t>by</a:t>
            </a:r>
            <a:r>
              <a:rPr lang="es-ES" sz="2400" b="1" dirty="0"/>
              <a:t> PCT </a:t>
            </a:r>
            <a:r>
              <a:rPr lang="es-ES" sz="2400" b="1" dirty="0" err="1"/>
              <a:t>patent</a:t>
            </a:r>
            <a:r>
              <a:rPr lang="es-ES" sz="2400" b="1" dirty="0"/>
              <a:t>.</a:t>
            </a:r>
          </a:p>
          <a:p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Warranty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of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quality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/>
              <a:t>by</a:t>
            </a:r>
            <a:r>
              <a:rPr lang="es-ES" sz="2400" b="1" dirty="0"/>
              <a:t> a CSIC </a:t>
            </a:r>
            <a:r>
              <a:rPr lang="es-ES" sz="2400" b="1" dirty="0" err="1"/>
              <a:t>group</a:t>
            </a:r>
            <a:r>
              <a:rPr lang="es-ES" sz="2400" b="1" dirty="0"/>
              <a:t> </a:t>
            </a:r>
            <a:r>
              <a:rPr lang="es-ES" sz="2400" b="1" dirty="0" err="1"/>
              <a:t>leading</a:t>
            </a:r>
            <a:r>
              <a:rPr lang="es-ES" sz="2400" b="1" dirty="0"/>
              <a:t> </a:t>
            </a:r>
            <a:r>
              <a:rPr lang="es-ES" sz="2400" b="1" dirty="0" err="1"/>
              <a:t>biomedicine</a:t>
            </a:r>
            <a:r>
              <a:rPr lang="es-ES" sz="2400" b="1" dirty="0"/>
              <a:t> </a:t>
            </a:r>
            <a:r>
              <a:rPr lang="es-ES" sz="2400" b="1" dirty="0" err="1"/>
              <a:t>research</a:t>
            </a:r>
            <a:r>
              <a:rPr lang="es-ES" sz="2400" b="1" dirty="0"/>
              <a:t>.</a:t>
            </a:r>
            <a:endParaRPr lang="es-ES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s-ES" sz="2400" b="1" dirty="0" err="1"/>
              <a:t>Previous</a:t>
            </a:r>
            <a:r>
              <a:rPr lang="es-ES" sz="2400" b="1" dirty="0"/>
              <a:t> </a:t>
            </a:r>
            <a:r>
              <a:rPr lang="es-ES" sz="2400" b="1" dirty="0" err="1"/>
              <a:t>sucessfully</a:t>
            </a:r>
            <a:r>
              <a:rPr lang="es-ES" sz="2400" b="1" dirty="0"/>
              <a:t> </a:t>
            </a:r>
            <a:r>
              <a:rPr lang="es-ES" sz="2400" b="1" dirty="0" err="1"/>
              <a:t>track</a:t>
            </a:r>
            <a:r>
              <a:rPr lang="es-ES" sz="2400" b="1" dirty="0"/>
              <a:t> </a:t>
            </a:r>
            <a:r>
              <a:rPr lang="es-ES" sz="2400" b="1" dirty="0" err="1"/>
              <a:t>by</a:t>
            </a:r>
            <a:r>
              <a:rPr lang="es-ES" sz="2400" b="1" dirty="0"/>
              <a:t> a </a:t>
            </a:r>
            <a:r>
              <a:rPr lang="es-ES" sz="2400" b="1" dirty="0" err="1"/>
              <a:t>group</a:t>
            </a:r>
            <a:r>
              <a:rPr lang="es-ES" sz="2400" b="1" dirty="0"/>
              <a:t> </a:t>
            </a:r>
            <a:r>
              <a:rPr lang="es-ES" sz="2400" b="1" dirty="0" err="1"/>
              <a:t>with</a:t>
            </a:r>
            <a:r>
              <a:rPr lang="es-ES" sz="2400" b="1" dirty="0"/>
              <a:t> </a:t>
            </a:r>
            <a:r>
              <a:rPr lang="es-ES" sz="2400" b="1" dirty="0" err="1"/>
              <a:t>licenced</a:t>
            </a:r>
            <a:r>
              <a:rPr lang="es-ES" sz="2400" b="1" dirty="0"/>
              <a:t>/</a:t>
            </a:r>
            <a:r>
              <a:rPr lang="es-ES" sz="2400" b="1" dirty="0" err="1"/>
              <a:t>developed</a:t>
            </a:r>
            <a:r>
              <a:rPr lang="es-ES" sz="2400" b="1" dirty="0"/>
              <a:t> </a:t>
            </a:r>
            <a:r>
              <a:rPr lang="es-ES" sz="2400" b="1" dirty="0" err="1"/>
              <a:t>therapeutic</a:t>
            </a:r>
            <a:r>
              <a:rPr lang="es-ES" sz="2400" b="1" dirty="0"/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products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in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the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marker</a:t>
            </a:r>
            <a:r>
              <a:rPr lang="es-ES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pic>
        <p:nvPicPr>
          <p:cNvPr id="9" name="image4.jpg"/>
          <p:cNvPicPr/>
          <p:nvPr/>
        </p:nvPicPr>
        <p:blipFill rotWithShape="1">
          <a:blip r:embed="rId4"/>
          <a:srcRect l="25250" t="58567" r="10258" b="17593"/>
          <a:stretch/>
        </p:blipFill>
        <p:spPr>
          <a:xfrm>
            <a:off x="143339" y="6343773"/>
            <a:ext cx="2532189" cy="490963"/>
          </a:xfrm>
          <a:prstGeom prst="rect">
            <a:avLst/>
          </a:prstGeom>
          <a:ln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5" r="17241"/>
          <a:stretch>
            <a:fillRect/>
          </a:stretch>
        </p:blipFill>
        <p:spPr bwMode="auto">
          <a:xfrm>
            <a:off x="6480043" y="3645025"/>
            <a:ext cx="3519327" cy="19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1" t="12608" r="49797" b="9691"/>
          <a:stretch/>
        </p:blipFill>
        <p:spPr bwMode="auto">
          <a:xfrm>
            <a:off x="10095793" y="4179799"/>
            <a:ext cx="1646268" cy="1229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96" t="34396" r="17536" b="48059"/>
          <a:stretch/>
        </p:blipFill>
        <p:spPr bwMode="auto">
          <a:xfrm>
            <a:off x="8592277" y="5247666"/>
            <a:ext cx="1503515" cy="55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 descr="A clinical trial for Aviptadil (RLF-100) is underway at UofL for severe COVID-19 patients. Image courtesy NeuroRx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03" y="3645025"/>
            <a:ext cx="4608512" cy="2111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662450" y="5723964"/>
            <a:ext cx="2561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/>
              <a:t>Aviptadil</a:t>
            </a:r>
            <a:r>
              <a:rPr lang="es-ES" b="1" dirty="0"/>
              <a:t> </a:t>
            </a:r>
            <a:r>
              <a:rPr lang="es-ES" b="1" dirty="0" err="1"/>
              <a:t>for</a:t>
            </a:r>
            <a:r>
              <a:rPr lang="es-ES" b="1" dirty="0"/>
              <a:t> Covid-19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6312024" y="5733256"/>
            <a:ext cx="5555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/>
              <a:t>Adipose-derived</a:t>
            </a:r>
            <a:r>
              <a:rPr lang="es-ES" b="1" dirty="0"/>
              <a:t> </a:t>
            </a:r>
            <a:r>
              <a:rPr lang="es-ES" b="1" dirty="0" err="1"/>
              <a:t>stem</a:t>
            </a:r>
            <a:r>
              <a:rPr lang="es-ES" b="1" dirty="0"/>
              <a:t> </a:t>
            </a:r>
            <a:r>
              <a:rPr lang="es-ES" b="1" dirty="0" err="1"/>
              <a:t>cells</a:t>
            </a:r>
            <a:r>
              <a:rPr lang="es-ES" b="1" dirty="0"/>
              <a:t> </a:t>
            </a:r>
            <a:r>
              <a:rPr lang="es-ES" b="1" dirty="0" err="1"/>
              <a:t>for</a:t>
            </a:r>
            <a:r>
              <a:rPr lang="es-ES" b="1" dirty="0"/>
              <a:t> Crohn </a:t>
            </a:r>
            <a:r>
              <a:rPr lang="es-ES" b="1" dirty="0" err="1"/>
              <a:t>disease</a:t>
            </a:r>
            <a:endParaRPr lang="es-ES" b="1" dirty="0"/>
          </a:p>
        </p:txBody>
      </p:sp>
      <p:pic>
        <p:nvPicPr>
          <p:cNvPr id="3" name="Picture 2" descr="(PRNewsfoto/NeuroRx)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14" y="3717033"/>
            <a:ext cx="1076983" cy="39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9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40"/>
    </mc:Choice>
    <mc:Fallback xmlns="">
      <p:transition spd="slow" advTm="52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9416" y="485800"/>
            <a:ext cx="10972800" cy="1143000"/>
          </a:xfrm>
        </p:spPr>
        <p:txBody>
          <a:bodyPr/>
          <a:lstStyle/>
          <a:p>
            <a:r>
              <a:rPr lang="es-ES" b="1" dirty="0" err="1">
                <a:solidFill>
                  <a:srgbClr val="2D686D"/>
                </a:solidFill>
              </a:rPr>
              <a:t>Pitfalls</a:t>
            </a:r>
            <a:r>
              <a:rPr lang="es-ES" b="1" dirty="0">
                <a:solidFill>
                  <a:srgbClr val="2D686D"/>
                </a:solidFill>
              </a:rPr>
              <a:t> &amp; </a:t>
            </a:r>
            <a:r>
              <a:rPr lang="es-ES" b="1" dirty="0" err="1">
                <a:solidFill>
                  <a:srgbClr val="2D686D"/>
                </a:solidFill>
              </a:rPr>
              <a:t>Risks</a:t>
            </a:r>
            <a:r>
              <a:rPr lang="es-ES" b="1" dirty="0">
                <a:solidFill>
                  <a:srgbClr val="2D686D"/>
                </a:solidFill>
              </a:rPr>
              <a:t> to be </a:t>
            </a:r>
            <a:r>
              <a:rPr lang="es-ES" b="1" dirty="0" err="1">
                <a:solidFill>
                  <a:srgbClr val="2D686D"/>
                </a:solidFill>
              </a:rPr>
              <a:t>considered</a:t>
            </a:r>
            <a:br>
              <a:rPr lang="es-ES" b="1" dirty="0">
                <a:solidFill>
                  <a:srgbClr val="2D686D"/>
                </a:solidFill>
              </a:rPr>
            </a:br>
            <a:endParaRPr lang="es-ES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therapeutic</a:t>
            </a:r>
            <a:r>
              <a:rPr lang="es-ES" dirty="0"/>
              <a:t> </a:t>
            </a:r>
            <a:r>
              <a:rPr lang="es-ES" dirty="0" err="1"/>
              <a:t>efficacy</a:t>
            </a:r>
            <a:r>
              <a:rPr lang="es-ES" dirty="0"/>
              <a:t> of </a:t>
            </a:r>
            <a:r>
              <a:rPr lang="es-ES" dirty="0" err="1"/>
              <a:t>latent</a:t>
            </a:r>
            <a:r>
              <a:rPr lang="es-ES" dirty="0"/>
              <a:t>-cortistatin has </a:t>
            </a:r>
            <a:r>
              <a:rPr lang="es-ES" dirty="0" err="1"/>
              <a:t>been</a:t>
            </a:r>
            <a:r>
              <a:rPr lang="es-ES" dirty="0"/>
              <a:t> </a:t>
            </a:r>
            <a:r>
              <a:rPr lang="es-ES" dirty="0" err="1"/>
              <a:t>only</a:t>
            </a:r>
            <a:r>
              <a:rPr lang="es-ES" dirty="0"/>
              <a:t> </a:t>
            </a:r>
            <a:r>
              <a:rPr lang="es-ES" dirty="0" err="1"/>
              <a:t>proven</a:t>
            </a:r>
            <a:r>
              <a:rPr lang="es-ES" dirty="0"/>
              <a:t> in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preclinical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models</a:t>
            </a:r>
            <a:r>
              <a:rPr lang="es-ES" dirty="0"/>
              <a:t> of </a:t>
            </a:r>
            <a:r>
              <a:rPr lang="es-ES" dirty="0" err="1"/>
              <a:t>fibrotic</a:t>
            </a:r>
            <a:r>
              <a:rPr lang="es-ES" dirty="0"/>
              <a:t> </a:t>
            </a:r>
            <a:r>
              <a:rPr lang="es-ES" dirty="0" err="1"/>
              <a:t>disorders</a:t>
            </a:r>
            <a:r>
              <a:rPr lang="es-ES" dirty="0"/>
              <a:t>.</a:t>
            </a:r>
          </a:p>
          <a:p>
            <a:endParaRPr lang="es-ES" dirty="0"/>
          </a:p>
          <a:p>
            <a:r>
              <a:rPr lang="es-ES" dirty="0"/>
              <a:t>Cortistatin </a:t>
            </a:r>
            <a:r>
              <a:rPr lang="es-ES" dirty="0" err="1"/>
              <a:t>itself</a:t>
            </a:r>
            <a:r>
              <a:rPr lang="es-ES" dirty="0"/>
              <a:t> </a:t>
            </a:r>
            <a:r>
              <a:rPr lang="es-ES" dirty="0" err="1"/>
              <a:t>is</a:t>
            </a:r>
            <a:r>
              <a:rPr lang="es-ES" dirty="0"/>
              <a:t> </a:t>
            </a:r>
            <a:r>
              <a:rPr lang="es-ES" dirty="0" err="1"/>
              <a:t>not</a:t>
            </a:r>
            <a:r>
              <a:rPr lang="es-ES" dirty="0"/>
              <a:t> </a:t>
            </a:r>
            <a:r>
              <a:rPr lang="es-ES" dirty="0" err="1"/>
              <a:t>toxic</a:t>
            </a:r>
            <a:r>
              <a:rPr lang="es-ES" dirty="0"/>
              <a:t> in human </a:t>
            </a:r>
            <a:r>
              <a:rPr lang="es-ES" dirty="0" err="1"/>
              <a:t>patients</a:t>
            </a:r>
            <a:r>
              <a:rPr lang="es-ES" dirty="0"/>
              <a:t>, and </a:t>
            </a:r>
            <a:r>
              <a:rPr lang="es-ES" dirty="0" err="1"/>
              <a:t>latent</a:t>
            </a:r>
            <a:r>
              <a:rPr lang="es-ES" dirty="0"/>
              <a:t>-cortistatin </a:t>
            </a:r>
            <a:r>
              <a:rPr lang="es-ES" dirty="0" err="1"/>
              <a:t>is</a:t>
            </a:r>
            <a:r>
              <a:rPr lang="es-ES" dirty="0"/>
              <a:t> </a:t>
            </a:r>
            <a:r>
              <a:rPr lang="es-ES" dirty="0" err="1"/>
              <a:t>not</a:t>
            </a:r>
            <a:r>
              <a:rPr lang="es-ES" dirty="0"/>
              <a:t> </a:t>
            </a:r>
            <a:r>
              <a:rPr lang="es-ES" dirty="0" err="1"/>
              <a:t>toxic</a:t>
            </a:r>
            <a:r>
              <a:rPr lang="es-ES" dirty="0"/>
              <a:t> in mouse </a:t>
            </a:r>
            <a:r>
              <a:rPr lang="es-ES" dirty="0" err="1"/>
              <a:t>models</a:t>
            </a:r>
            <a:r>
              <a:rPr lang="es-ES" dirty="0"/>
              <a:t>, </a:t>
            </a:r>
            <a:r>
              <a:rPr lang="es-ES" dirty="0" err="1"/>
              <a:t>but</a:t>
            </a:r>
            <a:r>
              <a:rPr lang="es-ES" dirty="0"/>
              <a:t> </a:t>
            </a:r>
            <a:r>
              <a:rPr lang="es-ES" dirty="0" err="1"/>
              <a:t>its</a:t>
            </a:r>
            <a:r>
              <a:rPr lang="es-ES" dirty="0"/>
              <a:t>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toxicity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and </a:t>
            </a:r>
            <a:r>
              <a:rPr lang="es-ES" dirty="0" err="1">
                <a:solidFill>
                  <a:schemeClr val="accent1">
                    <a:lumMod val="50000"/>
                  </a:schemeClr>
                </a:solidFill>
              </a:rPr>
              <a:t>biodistribution</a:t>
            </a:r>
            <a:r>
              <a:rPr lang="es-ES" dirty="0"/>
              <a:t> </a:t>
            </a:r>
            <a:r>
              <a:rPr lang="es-ES" dirty="0" err="1"/>
              <a:t>need</a:t>
            </a:r>
            <a:r>
              <a:rPr lang="es-ES" dirty="0"/>
              <a:t> to be </a:t>
            </a:r>
            <a:r>
              <a:rPr lang="es-ES" dirty="0" err="1"/>
              <a:t>confirmed</a:t>
            </a:r>
            <a:r>
              <a:rPr lang="es-ES" dirty="0"/>
              <a:t> in </a:t>
            </a:r>
            <a:r>
              <a:rPr lang="es-ES" dirty="0" err="1"/>
              <a:t>humans</a:t>
            </a:r>
            <a:r>
              <a:rPr lang="es-ES" dirty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4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2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86"/>
    </mc:Choice>
    <mc:Fallback xmlns="">
      <p:transition spd="slow" advTm="430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335360" y="-90264"/>
            <a:ext cx="1132925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 err="1">
                <a:solidFill>
                  <a:srgbClr val="2D686D"/>
                </a:solidFill>
              </a:rPr>
              <a:t>Partnering</a:t>
            </a:r>
            <a:r>
              <a:rPr lang="es-ES" b="1" dirty="0">
                <a:solidFill>
                  <a:srgbClr val="2D686D"/>
                </a:solidFill>
              </a:rPr>
              <a:t> </a:t>
            </a:r>
            <a:r>
              <a:rPr lang="es-ES" b="1" dirty="0" err="1">
                <a:solidFill>
                  <a:srgbClr val="2D686D"/>
                </a:solidFill>
              </a:rPr>
              <a:t>Opportunities</a:t>
            </a:r>
            <a:endParaRPr lang="es-E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4 Marcador de contenido"/>
          <p:cNvSpPr>
            <a:spLocks noGrp="1"/>
          </p:cNvSpPr>
          <p:nvPr>
            <p:ph idx="1"/>
          </p:nvPr>
        </p:nvSpPr>
        <p:spPr>
          <a:xfrm>
            <a:off x="298415" y="1072279"/>
            <a:ext cx="10972800" cy="4525963"/>
          </a:xfrm>
        </p:spPr>
        <p:txBody>
          <a:bodyPr>
            <a:normAutofit/>
          </a:bodyPr>
          <a:lstStyle/>
          <a:p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Exclusive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licence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of</a:t>
            </a:r>
            <a:r>
              <a:rPr lang="es-ES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s-ES" sz="2400" b="1" dirty="0"/>
              <a:t>PCT </a:t>
            </a:r>
            <a:r>
              <a:rPr lang="es-ES" sz="2400" b="1" dirty="0" err="1"/>
              <a:t>patent</a:t>
            </a:r>
            <a:r>
              <a:rPr lang="es-ES" sz="2400" b="1" dirty="0"/>
              <a:t>.</a:t>
            </a:r>
          </a:p>
          <a:p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Development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of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the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therapeutic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composition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to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the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clinical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 err="1">
                <a:solidFill>
                  <a:schemeClr val="accent1">
                    <a:lumMod val="50000"/>
                  </a:schemeClr>
                </a:solidFill>
              </a:rPr>
              <a:t>level</a:t>
            </a: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2400" b="1" dirty="0"/>
              <a:t>in </a:t>
            </a:r>
            <a:r>
              <a:rPr lang="es-ES" sz="2400" b="1" dirty="0" err="1"/>
              <a:t>chronic</a:t>
            </a:r>
            <a:r>
              <a:rPr lang="es-ES" sz="2400" b="1" dirty="0"/>
              <a:t> </a:t>
            </a:r>
            <a:r>
              <a:rPr lang="es-ES" sz="2400" b="1" dirty="0" err="1"/>
              <a:t>fibrotic</a:t>
            </a:r>
            <a:r>
              <a:rPr lang="es-ES" sz="2400" b="1" dirty="0"/>
              <a:t> </a:t>
            </a:r>
            <a:r>
              <a:rPr lang="es-ES" sz="2400" b="1" dirty="0" err="1"/>
              <a:t>disorders</a:t>
            </a:r>
            <a:r>
              <a:rPr lang="es-ES" sz="2400" b="1" dirty="0"/>
              <a:t>, </a:t>
            </a:r>
            <a:r>
              <a:rPr lang="es-ES" sz="2400" b="1" dirty="0" err="1"/>
              <a:t>especially</a:t>
            </a:r>
            <a:r>
              <a:rPr lang="es-ES" sz="2400" b="1" dirty="0"/>
              <a:t> </a:t>
            </a:r>
            <a:r>
              <a:rPr lang="es-ES" sz="2400" b="1" dirty="0" err="1"/>
              <a:t>focused</a:t>
            </a:r>
            <a:r>
              <a:rPr lang="es-ES" sz="2400" b="1" dirty="0"/>
              <a:t> to </a:t>
            </a:r>
            <a:r>
              <a:rPr lang="es-ES" sz="2400" b="1" dirty="0" err="1"/>
              <a:t>pulmonary</a:t>
            </a:r>
            <a:r>
              <a:rPr lang="es-ES" sz="2400" b="1" dirty="0"/>
              <a:t> fibrosis, </a:t>
            </a:r>
            <a:r>
              <a:rPr lang="es-ES" sz="2400" b="1" dirty="0" err="1"/>
              <a:t>systemic</a:t>
            </a:r>
            <a:r>
              <a:rPr lang="es-ES" sz="2400" b="1" dirty="0"/>
              <a:t> </a:t>
            </a:r>
            <a:r>
              <a:rPr lang="es-ES" sz="2400" b="1" dirty="0" err="1"/>
              <a:t>sclerosis</a:t>
            </a:r>
            <a:r>
              <a:rPr lang="es-ES" sz="2400" b="1" dirty="0"/>
              <a:t> and </a:t>
            </a:r>
            <a:r>
              <a:rPr lang="es-ES" sz="2400" b="1" dirty="0" err="1"/>
              <a:t>liver</a:t>
            </a:r>
            <a:r>
              <a:rPr lang="es-ES" sz="2400" b="1" dirty="0"/>
              <a:t> fibrosis.</a:t>
            </a:r>
          </a:p>
        </p:txBody>
      </p:sp>
      <p:pic>
        <p:nvPicPr>
          <p:cNvPr id="9" name="image4.jpg"/>
          <p:cNvPicPr/>
          <p:nvPr/>
        </p:nvPicPr>
        <p:blipFill rotWithShape="1">
          <a:blip r:embed="rId4"/>
          <a:srcRect l="25250" t="58567" r="10258" b="17593"/>
          <a:stretch/>
        </p:blipFill>
        <p:spPr>
          <a:xfrm>
            <a:off x="143339" y="6343773"/>
            <a:ext cx="2532189" cy="490963"/>
          </a:xfrm>
          <a:prstGeom prst="rect">
            <a:avLst/>
          </a:prstGeom>
          <a:ln/>
        </p:spPr>
      </p:pic>
      <p:pic>
        <p:nvPicPr>
          <p:cNvPr id="7" name="Picture 2" descr="Niña Sonriendo | Salud dental, Productos para la salud, Niños felic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003" y="3037598"/>
            <a:ext cx="4968552" cy="310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08" t="47736" r="23363" b="24209"/>
          <a:stretch/>
        </p:blipFill>
        <p:spPr bwMode="auto">
          <a:xfrm>
            <a:off x="1377603" y="2750830"/>
            <a:ext cx="4176464" cy="3536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Aud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8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44"/>
    </mc:Choice>
    <mc:Fallback xmlns="">
      <p:transition spd="slow" advTm="22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2882</TotalTime>
  <Words>587</Words>
  <Application>Microsoft Office PowerPoint</Application>
  <PresentationFormat>Panorámica</PresentationFormat>
  <Paragraphs>93</Paragraphs>
  <Slides>12</Slides>
  <Notes>1</Notes>
  <HiddenSlides>0</HiddenSlides>
  <MMClips>12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Tahoma</vt:lpstr>
      <vt:lpstr>Times New Roman</vt:lpstr>
      <vt:lpstr>Diseño predeterminado</vt:lpstr>
      <vt:lpstr>Presentación de PowerPoint</vt:lpstr>
      <vt:lpstr>Presentación de PowerPoint</vt:lpstr>
      <vt:lpstr>Chronic fibrotic diseases</vt:lpstr>
      <vt:lpstr>Cortistatin: a potent antifibrotic factor</vt:lpstr>
      <vt:lpstr>Presentación de PowerPoint</vt:lpstr>
      <vt:lpstr>Cortistatin: a potent antiinflammatory and antifibrotic factor</vt:lpstr>
      <vt:lpstr>New composition with Latent-Cortistatin for treating fibrosis</vt:lpstr>
      <vt:lpstr>Differential features facing the market</vt:lpstr>
      <vt:lpstr>Presentación de PowerPoint</vt:lpstr>
      <vt:lpstr>Presentación de PowerPoint</vt:lpstr>
      <vt:lpstr>Pitfalls &amp; Risks to be considered 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Javier Villoslada</cp:lastModifiedBy>
  <cp:revision>157</cp:revision>
  <dcterms:created xsi:type="dcterms:W3CDTF">2011-02-09T10:32:11Z</dcterms:created>
  <dcterms:modified xsi:type="dcterms:W3CDTF">2021-10-25T19:08:56Z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PRODF447615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http://www.farmaindustria.org/cs/idcplg</vt:lpwstr>
  </property>
  <property fmtid="{D5CDD505-2E9C-101B-9397-08002B2CF9AE}" pid="5" name="DISdUser">
    <vt:lpwstr>WCS</vt:lpwstr>
  </property>
  <property fmtid="{D5CDD505-2E9C-101B-9397-08002B2CF9AE}" pid="6" name="DISdID">
    <vt:lpwstr>44336</vt:lpwstr>
  </property>
  <property fmtid="{D5CDD505-2E9C-101B-9397-08002B2CF9AE}" pid="7" name="DISTaskPaneUrl">
    <vt:lpwstr>http://www.farmaindustria.org/cs/idcplg?IdcService=DESKTOP_DOC_INFO&amp;dDocName=PRODF447615&amp;dID=44336&amp;ClientControlled=DocMan,taskpane&amp;coreContentOnly=1</vt:lpwstr>
  </property>
</Properties>
</file>